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handoutMasterIdLst>
    <p:handoutMasterId r:id="rId17"/>
  </p:handoutMasterIdLst>
  <p:sldIdLst>
    <p:sldId id="278" r:id="rId2"/>
    <p:sldId id="262" r:id="rId3"/>
    <p:sldId id="272" r:id="rId4"/>
    <p:sldId id="263" r:id="rId5"/>
    <p:sldId id="271" r:id="rId6"/>
    <p:sldId id="273" r:id="rId7"/>
    <p:sldId id="264" r:id="rId8"/>
    <p:sldId id="279" r:id="rId9"/>
    <p:sldId id="280" r:id="rId10"/>
    <p:sldId id="284" r:id="rId11"/>
    <p:sldId id="287" r:id="rId12"/>
    <p:sldId id="288" r:id="rId13"/>
    <p:sldId id="285" r:id="rId14"/>
    <p:sldId id="282" r:id="rId15"/>
  </p:sldIdLst>
  <p:sldSz cx="12192000" cy="6858000"/>
  <p:notesSz cx="6789738" cy="9929813"/>
  <p:defaultTextStyle>
    <a:defPPr rtl="0">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B24092-B259-480E-A4C6-BDC3006285CC}" v="1" dt="2021-01-30T06:08:45.225"/>
  </p1510:revLst>
</p1510:revInfo>
</file>

<file path=ppt/tableStyles.xml><?xml version="1.0" encoding="utf-8"?>
<a:tblStyleLst xmlns:a="http://schemas.openxmlformats.org/drawingml/2006/main" def="{BC89EF96-8CEA-46FF-86C4-4CE0E760980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4740" autoAdjust="0"/>
  </p:normalViewPr>
  <p:slideViewPr>
    <p:cSldViewPr snapToGrid="0">
      <p:cViewPr varScale="1">
        <p:scale>
          <a:sx n="56" d="100"/>
          <a:sy n="56" d="100"/>
        </p:scale>
        <p:origin x="1068" y="56"/>
      </p:cViewPr>
      <p:guideLst>
        <p:guide pos="3840"/>
        <p:guide orient="horz" pos="2160"/>
      </p:guideLst>
    </p:cSldViewPr>
  </p:slideViewPr>
  <p:outlineViewPr>
    <p:cViewPr>
      <p:scale>
        <a:sx n="33" d="100"/>
        <a:sy n="33" d="100"/>
      </p:scale>
      <p:origin x="0" y="-1164"/>
    </p:cViewPr>
  </p:outlineViewPr>
  <p:notesTextViewPr>
    <p:cViewPr>
      <p:scale>
        <a:sx n="100" d="100"/>
        <a:sy n="100" d="100"/>
      </p:scale>
      <p:origin x="0" y="0"/>
    </p:cViewPr>
  </p:notesTextViewPr>
  <p:notesViewPr>
    <p:cSldViewPr snapToGrid="0">
      <p:cViewPr varScale="1">
        <p:scale>
          <a:sx n="54" d="100"/>
          <a:sy n="54" d="100"/>
        </p:scale>
        <p:origin x="2820"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κωνσταντινος μιχαηλιδης" userId="7962e14d4709ac54" providerId="LiveId" clId="{DBB24092-B259-480E-A4C6-BDC3006285CC}"/>
    <pc:docChg chg="undo custSel addSld delSld modSld">
      <pc:chgData name="κωνσταντινος μιχαηλιδης" userId="7962e14d4709ac54" providerId="LiveId" clId="{DBB24092-B259-480E-A4C6-BDC3006285CC}" dt="2021-01-30T06:27:45.865" v="1222" actId="20577"/>
      <pc:docMkLst>
        <pc:docMk/>
      </pc:docMkLst>
      <pc:sldChg chg="addSp delSp modSp mod modNotesTx">
        <pc:chgData name="κωνσταντινος μιχαηλιδης" userId="7962e14d4709ac54" providerId="LiveId" clId="{DBB24092-B259-480E-A4C6-BDC3006285CC}" dt="2021-01-30T06:00:56.854" v="275" actId="6549"/>
        <pc:sldMkLst>
          <pc:docMk/>
          <pc:sldMk cId="789333767" sldId="273"/>
        </pc:sldMkLst>
        <pc:spChg chg="mod">
          <ac:chgData name="κωνσταντινος μιχαηλιδης" userId="7962e14d4709ac54" providerId="LiveId" clId="{DBB24092-B259-480E-A4C6-BDC3006285CC}" dt="2021-01-30T06:00:53.648" v="274" actId="20577"/>
          <ac:spMkLst>
            <pc:docMk/>
            <pc:sldMk cId="789333767" sldId="273"/>
            <ac:spMk id="3" creationId="{00000000-0000-0000-0000-000000000000}"/>
          </ac:spMkLst>
        </pc:spChg>
        <pc:spChg chg="add del mod">
          <ac:chgData name="κωνσταντινος μιχαηλιδης" userId="7962e14d4709ac54" providerId="LiveId" clId="{DBB24092-B259-480E-A4C6-BDC3006285CC}" dt="2021-01-30T06:00:12.628" v="207" actId="478"/>
          <ac:spMkLst>
            <pc:docMk/>
            <pc:sldMk cId="789333767" sldId="273"/>
            <ac:spMk id="6" creationId="{2674CDAE-BDF5-4DD1-896C-34D047231C6A}"/>
          </ac:spMkLst>
        </pc:spChg>
        <pc:picChg chg="del mod">
          <ac:chgData name="κωνσταντινος μιχαηλιδης" userId="7962e14d4709ac54" providerId="LiveId" clId="{DBB24092-B259-480E-A4C6-BDC3006285CC}" dt="2021-01-30T06:00:08.377" v="206" actId="478"/>
          <ac:picMkLst>
            <pc:docMk/>
            <pc:sldMk cId="789333767" sldId="273"/>
            <ac:picMk id="4" creationId="{00000000-0000-0000-0000-000000000000}"/>
          </ac:picMkLst>
        </pc:picChg>
      </pc:sldChg>
      <pc:sldChg chg="modSp mod">
        <pc:chgData name="κωνσταντινος μιχαηλιδης" userId="7962e14d4709ac54" providerId="LiveId" clId="{DBB24092-B259-480E-A4C6-BDC3006285CC}" dt="2021-01-30T06:27:45.865" v="1222" actId="20577"/>
        <pc:sldMkLst>
          <pc:docMk/>
          <pc:sldMk cId="3361603750" sldId="285"/>
        </pc:sldMkLst>
        <pc:spChg chg="mod">
          <ac:chgData name="κωνσταντινος μιχαηλιδης" userId="7962e14d4709ac54" providerId="LiveId" clId="{DBB24092-B259-480E-A4C6-BDC3006285CC}" dt="2021-01-30T06:21:05.972" v="874" actId="14100"/>
          <ac:spMkLst>
            <pc:docMk/>
            <pc:sldMk cId="3361603750" sldId="285"/>
            <ac:spMk id="2" creationId="{00000000-0000-0000-0000-000000000000}"/>
          </ac:spMkLst>
        </pc:spChg>
        <pc:spChg chg="mod">
          <ac:chgData name="κωνσταντινος μιχαηλιδης" userId="7962e14d4709ac54" providerId="LiveId" clId="{DBB24092-B259-480E-A4C6-BDC3006285CC}" dt="2021-01-30T06:27:45.865" v="1222" actId="20577"/>
          <ac:spMkLst>
            <pc:docMk/>
            <pc:sldMk cId="3361603750" sldId="285"/>
            <ac:spMk id="3" creationId="{00000000-0000-0000-0000-000000000000}"/>
          </ac:spMkLst>
        </pc:spChg>
      </pc:sldChg>
      <pc:sldChg chg="delSp add del mod">
        <pc:chgData name="κωνσταντινος μιχαηλιδης" userId="7962e14d4709ac54" providerId="LiveId" clId="{DBB24092-B259-480E-A4C6-BDC3006285CC}" dt="2021-01-30T06:10:59.209" v="278" actId="47"/>
        <pc:sldMkLst>
          <pc:docMk/>
          <pc:sldMk cId="483445647" sldId="289"/>
        </pc:sldMkLst>
        <pc:picChg chg="del">
          <ac:chgData name="κωνσταντινος μιχαηλιδης" userId="7962e14d4709ac54" providerId="LiveId" clId="{DBB24092-B259-480E-A4C6-BDC3006285CC}" dt="2021-01-30T06:08:48.876" v="277" actId="478"/>
          <ac:picMkLst>
            <pc:docMk/>
            <pc:sldMk cId="483445647" sldId="289"/>
            <ac:picMk id="5"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2"/>
            <a:ext cx="2942219" cy="498215"/>
          </a:xfrm>
          <a:prstGeom prst="rect">
            <a:avLst/>
          </a:prstGeom>
        </p:spPr>
        <p:txBody>
          <a:bodyPr vert="horz" lIns="95520" tIns="47760" rIns="95520" bIns="47760" rtlCol="0"/>
          <a:lstStyle>
            <a:lvl1pPr algn="l">
              <a:defRPr sz="1300"/>
            </a:lvl1pPr>
          </a:lstStyle>
          <a:p>
            <a:pPr rtl="0"/>
            <a:endParaRPr lang="el-GR" dirty="0"/>
          </a:p>
        </p:txBody>
      </p:sp>
      <p:sp>
        <p:nvSpPr>
          <p:cNvPr id="3" name="Θέση ημερομηνίας 2"/>
          <p:cNvSpPr>
            <a:spLocks noGrp="1"/>
          </p:cNvSpPr>
          <p:nvPr>
            <p:ph type="dt" sz="quarter" idx="1"/>
          </p:nvPr>
        </p:nvSpPr>
        <p:spPr>
          <a:xfrm>
            <a:off x="3845946" y="2"/>
            <a:ext cx="2942219" cy="498215"/>
          </a:xfrm>
          <a:prstGeom prst="rect">
            <a:avLst/>
          </a:prstGeom>
        </p:spPr>
        <p:txBody>
          <a:bodyPr vert="horz" lIns="95520" tIns="47760" rIns="95520" bIns="47760" rtlCol="0"/>
          <a:lstStyle>
            <a:lvl1pPr algn="r">
              <a:defRPr sz="1300"/>
            </a:lvl1pPr>
          </a:lstStyle>
          <a:p>
            <a:pPr rtl="0"/>
            <a:fld id="{E668B800-9B94-4443-B4A4-68D7A84D942B}" type="datetime1">
              <a:rPr lang="el-GR" smtClean="0"/>
              <a:pPr rtl="0"/>
              <a:t>30/1/2021</a:t>
            </a:fld>
            <a:endParaRPr lang="el-GR" dirty="0"/>
          </a:p>
        </p:txBody>
      </p:sp>
      <p:sp>
        <p:nvSpPr>
          <p:cNvPr id="4" name="Θέση υποσέλιδου 3"/>
          <p:cNvSpPr>
            <a:spLocks noGrp="1"/>
          </p:cNvSpPr>
          <p:nvPr>
            <p:ph type="ftr" sz="quarter" idx="2"/>
          </p:nvPr>
        </p:nvSpPr>
        <p:spPr>
          <a:xfrm>
            <a:off x="0" y="9431600"/>
            <a:ext cx="2942219" cy="498214"/>
          </a:xfrm>
          <a:prstGeom prst="rect">
            <a:avLst/>
          </a:prstGeom>
        </p:spPr>
        <p:txBody>
          <a:bodyPr vert="horz" lIns="95520" tIns="47760" rIns="95520" bIns="47760" rtlCol="0" anchor="b"/>
          <a:lstStyle>
            <a:lvl1pPr algn="l">
              <a:defRPr sz="1300"/>
            </a:lvl1pPr>
          </a:lstStyle>
          <a:p>
            <a:pPr rtl="0"/>
            <a:endParaRPr lang="el-GR" dirty="0"/>
          </a:p>
        </p:txBody>
      </p:sp>
      <p:sp>
        <p:nvSpPr>
          <p:cNvPr id="5" name="Θέση αριθμού διαφάνειας 4"/>
          <p:cNvSpPr>
            <a:spLocks noGrp="1"/>
          </p:cNvSpPr>
          <p:nvPr>
            <p:ph type="sldNum" sz="quarter" idx="3"/>
          </p:nvPr>
        </p:nvSpPr>
        <p:spPr>
          <a:xfrm>
            <a:off x="3845946" y="9431600"/>
            <a:ext cx="2942219" cy="498214"/>
          </a:xfrm>
          <a:prstGeom prst="rect">
            <a:avLst/>
          </a:prstGeom>
        </p:spPr>
        <p:txBody>
          <a:bodyPr vert="horz" lIns="95520" tIns="47760" rIns="95520" bIns="47760" rtlCol="0" anchor="b"/>
          <a:lstStyle>
            <a:lvl1pPr algn="r">
              <a:defRPr sz="1300"/>
            </a:lvl1pPr>
          </a:lstStyle>
          <a:p>
            <a:pPr rtl="0"/>
            <a:fld id="{1604A0D4-B89B-4ADD-AF9E-38636B40EE4E}" type="slidenum">
              <a:rPr lang="el-GR" smtClean="0"/>
              <a:pPr rtl="0"/>
              <a:t>‹#›</a:t>
            </a:fld>
            <a:endParaRPr lang="el-GR" dirty="0"/>
          </a:p>
        </p:txBody>
      </p:sp>
    </p:spTree>
    <p:extLst>
      <p:ext uri="{BB962C8B-B14F-4D97-AF65-F5344CB8AC3E}">
        <p14:creationId xmlns:p14="http://schemas.microsoft.com/office/powerpoint/2010/main" val="424738915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2"/>
            <a:ext cx="2942219" cy="498215"/>
          </a:xfrm>
          <a:prstGeom prst="rect">
            <a:avLst/>
          </a:prstGeom>
        </p:spPr>
        <p:txBody>
          <a:bodyPr vert="horz" lIns="95520" tIns="47760" rIns="95520" bIns="47760" rtlCol="0"/>
          <a:lstStyle>
            <a:lvl1pPr algn="l">
              <a:defRPr sz="1300"/>
            </a:lvl1pPr>
          </a:lstStyle>
          <a:p>
            <a:pPr rtl="0"/>
            <a:endParaRPr lang="el-GR" dirty="0"/>
          </a:p>
        </p:txBody>
      </p:sp>
      <p:sp>
        <p:nvSpPr>
          <p:cNvPr id="3" name="Θέση ημερομηνίας 2"/>
          <p:cNvSpPr>
            <a:spLocks noGrp="1"/>
          </p:cNvSpPr>
          <p:nvPr>
            <p:ph type="dt" idx="1"/>
          </p:nvPr>
        </p:nvSpPr>
        <p:spPr>
          <a:xfrm>
            <a:off x="3845946" y="2"/>
            <a:ext cx="2942219" cy="498215"/>
          </a:xfrm>
          <a:prstGeom prst="rect">
            <a:avLst/>
          </a:prstGeom>
        </p:spPr>
        <p:txBody>
          <a:bodyPr vert="horz" lIns="95520" tIns="47760" rIns="95520" bIns="47760" rtlCol="0"/>
          <a:lstStyle>
            <a:lvl1pPr algn="r">
              <a:defRPr sz="1300"/>
            </a:lvl1pPr>
          </a:lstStyle>
          <a:p>
            <a:pPr rtl="0"/>
            <a:fld id="{D9EB575F-073D-4B72-9B93-74EB79A372BF}" type="datetime1">
              <a:rPr lang="el-GR" smtClean="0"/>
              <a:pPr rtl="0"/>
              <a:t>30/1/2021</a:t>
            </a:fld>
            <a:endParaRPr lang="el-GR" dirty="0"/>
          </a:p>
        </p:txBody>
      </p:sp>
      <p:sp>
        <p:nvSpPr>
          <p:cNvPr id="4" name="Θέση εικόνας διαφάνειας 3"/>
          <p:cNvSpPr>
            <a:spLocks noGrp="1" noRot="1" noChangeAspect="1"/>
          </p:cNvSpPr>
          <p:nvPr>
            <p:ph type="sldImg" idx="2"/>
          </p:nvPr>
        </p:nvSpPr>
        <p:spPr>
          <a:xfrm>
            <a:off x="414338" y="1241425"/>
            <a:ext cx="5961062" cy="3352800"/>
          </a:xfrm>
          <a:prstGeom prst="rect">
            <a:avLst/>
          </a:prstGeom>
          <a:noFill/>
          <a:ln w="12700">
            <a:solidFill>
              <a:prstClr val="black"/>
            </a:solidFill>
          </a:ln>
        </p:spPr>
        <p:txBody>
          <a:bodyPr vert="horz" lIns="95520" tIns="47760" rIns="95520" bIns="47760" rtlCol="0" anchor="ctr"/>
          <a:lstStyle/>
          <a:p>
            <a:pPr rtl="0"/>
            <a:endParaRPr lang="el-GR"/>
          </a:p>
        </p:txBody>
      </p:sp>
      <p:sp>
        <p:nvSpPr>
          <p:cNvPr id="5" name="Θέση σημειώσεων 4"/>
          <p:cNvSpPr>
            <a:spLocks noGrp="1"/>
          </p:cNvSpPr>
          <p:nvPr>
            <p:ph type="body" sz="quarter" idx="3"/>
          </p:nvPr>
        </p:nvSpPr>
        <p:spPr>
          <a:xfrm>
            <a:off x="678975" y="4778724"/>
            <a:ext cx="5431790" cy="3351311"/>
          </a:xfrm>
          <a:prstGeom prst="rect">
            <a:avLst/>
          </a:prstGeom>
        </p:spPr>
        <p:txBody>
          <a:bodyPr vert="horz" lIns="95520" tIns="47760" rIns="95520" bIns="47760" rtlCol="0"/>
          <a:lstStyle/>
          <a:p>
            <a:pPr lvl="0" rtl="0"/>
            <a:r>
              <a:rPr lang="el-GR"/>
              <a:t>Στυλ υποδείγματος κειμένου</a:t>
            </a:r>
          </a:p>
          <a:p>
            <a:pPr lvl="1" rtl="0"/>
            <a:r>
              <a:rPr lang="el-GR"/>
              <a:t>Δεύτερου επιπέδου</a:t>
            </a:r>
          </a:p>
          <a:p>
            <a:pPr lvl="2" rtl="0"/>
            <a:r>
              <a:rPr lang="el-GR"/>
              <a:t>Τρίτου επιπέδου</a:t>
            </a:r>
          </a:p>
          <a:p>
            <a:pPr lvl="3" rtl="0"/>
            <a:r>
              <a:rPr lang="el-GR"/>
              <a:t>Τέταρτου επιπέδου</a:t>
            </a:r>
          </a:p>
          <a:p>
            <a:pPr lvl="4" rtl="0"/>
            <a:r>
              <a:rPr lang="el-GR"/>
              <a:t>Πέμπτου επιπέδου</a:t>
            </a:r>
          </a:p>
        </p:txBody>
      </p:sp>
      <p:sp>
        <p:nvSpPr>
          <p:cNvPr id="6" name="Θέση υποσέλιδου 5"/>
          <p:cNvSpPr>
            <a:spLocks noGrp="1"/>
          </p:cNvSpPr>
          <p:nvPr>
            <p:ph type="ftr" sz="quarter" idx="4"/>
          </p:nvPr>
        </p:nvSpPr>
        <p:spPr>
          <a:xfrm>
            <a:off x="0" y="9431600"/>
            <a:ext cx="2942219" cy="498214"/>
          </a:xfrm>
          <a:prstGeom prst="rect">
            <a:avLst/>
          </a:prstGeom>
        </p:spPr>
        <p:txBody>
          <a:bodyPr vert="horz" lIns="95520" tIns="47760" rIns="95520" bIns="47760" rtlCol="0" anchor="b"/>
          <a:lstStyle>
            <a:lvl1pPr algn="l">
              <a:defRPr sz="1300"/>
            </a:lvl1pPr>
          </a:lstStyle>
          <a:p>
            <a:pPr rtl="0"/>
            <a:endParaRPr lang="el-GR" dirty="0"/>
          </a:p>
        </p:txBody>
      </p:sp>
      <p:sp>
        <p:nvSpPr>
          <p:cNvPr id="7" name="Θέση αριθμού διαφάνειας 6"/>
          <p:cNvSpPr>
            <a:spLocks noGrp="1"/>
          </p:cNvSpPr>
          <p:nvPr>
            <p:ph type="sldNum" sz="quarter" idx="5"/>
          </p:nvPr>
        </p:nvSpPr>
        <p:spPr>
          <a:xfrm>
            <a:off x="3845946" y="9431600"/>
            <a:ext cx="2942219" cy="498214"/>
          </a:xfrm>
          <a:prstGeom prst="rect">
            <a:avLst/>
          </a:prstGeom>
        </p:spPr>
        <p:txBody>
          <a:bodyPr vert="horz" lIns="95520" tIns="47760" rIns="95520" bIns="47760" rtlCol="0" anchor="b"/>
          <a:lstStyle>
            <a:lvl1pPr algn="r">
              <a:defRPr sz="1300"/>
            </a:lvl1pPr>
          </a:lstStyle>
          <a:p>
            <a:pPr rtl="0"/>
            <a:fld id="{82869989-EB00-4EE7-BCB5-25BDC5BB29F8}" type="slidenum">
              <a:rPr lang="el-GR" smtClean="0"/>
              <a:pPr rtl="0"/>
              <a:t>‹#›</a:t>
            </a:fld>
            <a:endParaRPr lang="el-GR" dirty="0"/>
          </a:p>
        </p:txBody>
      </p:sp>
    </p:spTree>
    <p:extLst>
      <p:ext uri="{BB962C8B-B14F-4D97-AF65-F5344CB8AC3E}">
        <p14:creationId xmlns:p14="http://schemas.microsoft.com/office/powerpoint/2010/main" val="219363614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sz="1300" dirty="0"/>
              <a:t>Καλησπέρα σε όλες και όλους. Συγχαρητήρια για την πρωτοβουλία</a:t>
            </a:r>
            <a:r>
              <a:rPr lang="el-GR" sz="1300" baseline="0" dirty="0"/>
              <a:t> αυτή και την σημαντική εκδήλωση </a:t>
            </a:r>
          </a:p>
          <a:p>
            <a:r>
              <a:rPr lang="el-GR" sz="1300" baseline="0" dirty="0"/>
              <a:t>Αυτές τις 2 ημέρες παρουσιάστηκαν πάρα πολύ ενδιαφέροντες εισηγήσεις και </a:t>
            </a:r>
            <a:r>
              <a:rPr lang="el-GR" sz="1300" baseline="0" dirty="0" err="1"/>
              <a:t>προ΄τάσεις</a:t>
            </a:r>
            <a:r>
              <a:rPr lang="el-GR" sz="1300" baseline="0" dirty="0"/>
              <a:t> για την καινοτομία  και την έρευνα στην χώρα μας </a:t>
            </a:r>
          </a:p>
          <a:p>
            <a:r>
              <a:rPr lang="el-GR" sz="1300" dirty="0"/>
              <a:t>Ευχαριστούμε για την πρόσκληση</a:t>
            </a:r>
            <a:r>
              <a:rPr lang="el-GR" sz="1300" baseline="0" dirty="0"/>
              <a:t> προς την ΠΚΜ </a:t>
            </a:r>
          </a:p>
          <a:p>
            <a:r>
              <a:rPr lang="el-GR" sz="1300" dirty="0"/>
              <a:t>Είμαι ο </a:t>
            </a:r>
            <a:r>
              <a:rPr lang="el-GR" sz="1300" dirty="0" err="1"/>
              <a:t>προιστάμενος</a:t>
            </a:r>
            <a:r>
              <a:rPr lang="el-GR" sz="1300" dirty="0"/>
              <a:t> της αυτοτελούς Διεύθυνσης Υποστήριξης Καινοτομίας και επιχειρηματικότητας της Περιφέρειας Κεντρικής Μακεδονίας μίας διεύθυνσης η οποία δημιουργήθηκε στην Περιφέρεια μετά  από πρωτοβουλία του Περιφερειάρχη Κεντρικής Μακεδονίας κ. </a:t>
            </a:r>
            <a:r>
              <a:rPr lang="el-GR" sz="1300" dirty="0" err="1"/>
              <a:t>Τζιτζικώστα</a:t>
            </a:r>
            <a:r>
              <a:rPr lang="el-GR" sz="1300" dirty="0"/>
              <a:t> </a:t>
            </a:r>
          </a:p>
          <a:p>
            <a:r>
              <a:rPr lang="el-GR" sz="1300" dirty="0"/>
              <a:t>με σκοπό να αποτελέσει την δομή εκείνη η οποία θα συμβάλει στην ενίσχυση  της πραγματικής οικονομίας του </a:t>
            </a:r>
            <a:r>
              <a:rPr lang="el-GR" sz="1300" dirty="0" err="1"/>
              <a:t>επιχειρείν</a:t>
            </a:r>
            <a:r>
              <a:rPr lang="el-GR" sz="1300" dirty="0"/>
              <a:t> μέσα από την προώθηση της καινοτομίας</a:t>
            </a:r>
          </a:p>
          <a:p>
            <a:endParaRPr lang="el-GR" sz="1300" dirty="0"/>
          </a:p>
          <a:p>
            <a:r>
              <a:rPr lang="el-GR" sz="1300" dirty="0"/>
              <a:t>Μέσα στην διεύθυνση αυτή έχει δημιουργηθεί  ένας μηχανισμός υποστήριξη</a:t>
            </a:r>
            <a:r>
              <a:rPr lang="el-GR" sz="1300" baseline="0" dirty="0"/>
              <a:t> Καινοτομίας και Επιχειρηματικότητας </a:t>
            </a:r>
            <a:r>
              <a:rPr lang="el-GR" sz="1300" dirty="0"/>
              <a:t>ένα </a:t>
            </a:r>
            <a:r>
              <a:rPr lang="en-US" sz="1300" dirty="0"/>
              <a:t>One stop Liaison office </a:t>
            </a:r>
            <a:r>
              <a:rPr lang="el-GR" sz="1300" dirty="0"/>
              <a:t>όπως το ονομάζουμε εμείς ο οποίος ανάμεσα σε άλλα έχει και ως σκοπό να διασυνδέσει την έρευνα και την καινοτομία που παράγεται σήμερα στους ερευνητικούς φορείς τόσο της Περιφέρειας μας αλλά και σε όλη την Ελλάδα και διεθνώς με τις επιχειρήσεις και ιδιαίτερα τις Μικρομεσαίες επιχειρήσεις της Περιφέρειας μας.</a:t>
            </a:r>
          </a:p>
          <a:p>
            <a:endParaRPr lang="el-GR" sz="1300" dirty="0"/>
          </a:p>
          <a:p>
            <a:r>
              <a:rPr lang="el-GR" sz="1300" dirty="0"/>
              <a:t>Θα σας παρουσιάσω στα επόμενα λεπτά το τι κάνουμε με αυτό τον μηχανισμό </a:t>
            </a:r>
          </a:p>
          <a:p>
            <a:r>
              <a:rPr lang="el-GR" sz="1300" dirty="0"/>
              <a:t>Ποιες οι προκλήσεις που καλείται να αντιμετωπίσει</a:t>
            </a:r>
          </a:p>
          <a:p>
            <a:r>
              <a:rPr lang="el-GR" sz="1300" dirty="0"/>
              <a:t>Ποιο είναι το όραμα που υπηρετεί </a:t>
            </a:r>
          </a:p>
          <a:p>
            <a:r>
              <a:rPr lang="el-GR" sz="1300" dirty="0"/>
              <a:t>Τι υπηρεσίες προσφέρει</a:t>
            </a:r>
          </a:p>
          <a:p>
            <a:r>
              <a:rPr lang="el-GR" sz="1300" dirty="0"/>
              <a:t>Και τι οφέλη μπορεί να αποκομίσει ο </a:t>
            </a:r>
            <a:r>
              <a:rPr lang="el-GR" sz="1300" dirty="0" err="1"/>
              <a:t>κόσμός</a:t>
            </a:r>
            <a:r>
              <a:rPr lang="el-GR" sz="1300" dirty="0"/>
              <a:t> της καινοτομίας και της επιχειρηματικότητας  από αυτό το </a:t>
            </a:r>
            <a:r>
              <a:rPr lang="en-US" sz="1300" dirty="0"/>
              <a:t>ONE STOP LIAISON OFFFICE  </a:t>
            </a:r>
            <a:endParaRPr lang="el-GR" sz="1300" dirty="0"/>
          </a:p>
          <a:p>
            <a:br>
              <a:rPr lang="el-GR" sz="1300" dirty="0"/>
            </a:br>
            <a:r>
              <a:rPr lang="el-GR" sz="1300" dirty="0"/>
              <a:t> </a:t>
            </a:r>
          </a:p>
          <a:p>
            <a:endParaRPr lang="el-GR" dirty="0"/>
          </a:p>
        </p:txBody>
      </p:sp>
      <p:sp>
        <p:nvSpPr>
          <p:cNvPr id="4" name="Θέση αριθμού διαφάνειας 3"/>
          <p:cNvSpPr>
            <a:spLocks noGrp="1"/>
          </p:cNvSpPr>
          <p:nvPr>
            <p:ph type="sldNum" sz="quarter" idx="10"/>
          </p:nvPr>
        </p:nvSpPr>
        <p:spPr/>
        <p:txBody>
          <a:bodyPr/>
          <a:lstStyle/>
          <a:p>
            <a:pPr rtl="0"/>
            <a:fld id="{82869989-EB00-4EE7-BCB5-25BDC5BB29F8}" type="slidenum">
              <a:rPr lang="el-GR" smtClean="0"/>
              <a:pPr rtl="0"/>
              <a:t>1</a:t>
            </a:fld>
            <a:endParaRPr lang="el-GR" dirty="0"/>
          </a:p>
        </p:txBody>
      </p:sp>
    </p:spTree>
    <p:extLst>
      <p:ext uri="{BB962C8B-B14F-4D97-AF65-F5344CB8AC3E}">
        <p14:creationId xmlns:p14="http://schemas.microsoft.com/office/powerpoint/2010/main" val="12667248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82869989-EB00-4EE7-BCB5-25BDC5BB29F8}" type="slidenum">
              <a:rPr lang="el-GR" smtClean="0"/>
              <a:pPr rtl="0"/>
              <a:t>13</a:t>
            </a:fld>
            <a:endParaRPr lang="el-GR" dirty="0"/>
          </a:p>
        </p:txBody>
      </p:sp>
    </p:spTree>
    <p:extLst>
      <p:ext uri="{BB962C8B-B14F-4D97-AF65-F5344CB8AC3E}">
        <p14:creationId xmlns:p14="http://schemas.microsoft.com/office/powerpoint/2010/main" val="1584754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82869989-EB00-4EE7-BCB5-25BDC5BB29F8}" type="slidenum">
              <a:rPr lang="el-GR" smtClean="0"/>
              <a:pPr rtl="0"/>
              <a:t>14</a:t>
            </a:fld>
            <a:endParaRPr lang="el-GR" dirty="0"/>
          </a:p>
        </p:txBody>
      </p:sp>
    </p:spTree>
    <p:extLst>
      <p:ext uri="{BB962C8B-B14F-4D97-AF65-F5344CB8AC3E}">
        <p14:creationId xmlns:p14="http://schemas.microsoft.com/office/powerpoint/2010/main" val="365353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baseline="0" dirty="0"/>
          </a:p>
          <a:p>
            <a:pPr defTabSz="920801">
              <a:defRPr/>
            </a:pPr>
            <a:r>
              <a:rPr lang="el-GR" dirty="0"/>
              <a:t>Ποιες προκλήσεις</a:t>
            </a:r>
            <a:r>
              <a:rPr lang="el-GR" baseline="0" dirty="0"/>
              <a:t> καλούμαστε να αντιμετωπίσουμε με τη λειτουργία αυτού του μηχανισμού</a:t>
            </a:r>
          </a:p>
          <a:p>
            <a:endParaRPr lang="el-GR" baseline="0" dirty="0"/>
          </a:p>
          <a:p>
            <a:r>
              <a:rPr lang="el-GR" baseline="0" dirty="0"/>
              <a:t>Η βασικότερη πρόκληση αφορά στα μεγάλα περιθώρια  που υπάρχουν για ανάπτυξη συνεργασιών ανάμεσα στις επιχειρήσεις της περιφέρειας μας  και στα ερευνητικά ιδρύματα.  Συνεργασίες οι οποίες θα μπορέσουν να βοηθήσουν και τους δύο διακριτούς σε μεγάλο βαθμό σήμερα κόσμους να αναπτυχθούν περαιτέρω και να λειτουργούν ως ένα </a:t>
            </a:r>
            <a:r>
              <a:rPr lang="el-GR" baseline="0" dirty="0" err="1"/>
              <a:t>ενιαιο</a:t>
            </a:r>
            <a:r>
              <a:rPr lang="el-GR" baseline="0" dirty="0"/>
              <a:t> οικοσύστημα καινοτομίας.</a:t>
            </a:r>
          </a:p>
          <a:p>
            <a:endParaRPr lang="el-GR" baseline="0" dirty="0"/>
          </a:p>
          <a:p>
            <a:endParaRPr lang="el-GR" baseline="0" dirty="0"/>
          </a:p>
          <a:p>
            <a:r>
              <a:rPr lang="el-GR" baseline="0" dirty="0"/>
              <a:t>Η μεγάλη πρόκληση είναι να φέρουμε σε επαφή τους παραγωγούς της καινοτομίας με τους τελικούς χρήστες αυτής. </a:t>
            </a:r>
          </a:p>
          <a:p>
            <a:r>
              <a:rPr lang="el-GR" baseline="0" dirty="0"/>
              <a:t>Να ενισχύσουμε δηλαδή την αλληλεπίδραση και τις συνέργειες ανάμεσα σε ερευνητικά κέντρα από την μία και τις επιχειρήσεις και τον παραγωγικό κόσμο από την άλλη. </a:t>
            </a:r>
          </a:p>
          <a:p>
            <a:endParaRPr lang="el-GR" baseline="0" dirty="0"/>
          </a:p>
          <a:p>
            <a:endParaRPr lang="el-GR" baseline="0" dirty="0"/>
          </a:p>
          <a:p>
            <a:endParaRPr lang="el-GR" baseline="0" dirty="0"/>
          </a:p>
          <a:p>
            <a:r>
              <a:rPr lang="el-GR" baseline="0" dirty="0"/>
              <a:t>Είναι γνωστό ότι ως χώρα δεν έχουμε αξιοποιήσει στον μέγιστο βαθμό διασυνδέσεις και δράσεις με φορείς του εξωτερικού.  Και σε όσες περιπτώσεις αυτό γίνεται δεν έχει χαρακτήρα ολοκληρωμένης στρατηγικής ανάπτυξης όπου πηγαίνουμε όλοι μαζί ως ένα οικοσύστημα να συνεργαστούμε με μία άλλη περιφέρεια . ΄Η πρόκληση είναι να εμφανιζόμαστε ως ένα οικοσύστημα καινοτομίας γιατί έτσι θα γίνουμε πιο δυνατοί και ανταγωνιστικοί</a:t>
            </a:r>
          </a:p>
          <a:p>
            <a:endParaRPr lang="el-GR" baseline="0" dirty="0"/>
          </a:p>
          <a:p>
            <a:endParaRPr lang="el-GR" dirty="0"/>
          </a:p>
          <a:p>
            <a:endParaRPr lang="el-GR" dirty="0"/>
          </a:p>
          <a:p>
            <a:r>
              <a:rPr lang="el-GR" baseline="0" dirty="0"/>
              <a:t>Βασική πρόκληση είναι η παρακολούθηση και αξιολόγηση της Στρατηγικής έρευνας  και Καινοτομίας Έξυπνης Εξειδίκευσης της Περιφέρειας μας. </a:t>
            </a:r>
          </a:p>
          <a:p>
            <a:r>
              <a:rPr lang="el-GR" baseline="0" dirty="0"/>
              <a:t>Η </a:t>
            </a:r>
            <a:r>
              <a:rPr lang="en-US" baseline="0" dirty="0"/>
              <a:t>RIS3 </a:t>
            </a:r>
            <a:r>
              <a:rPr lang="el-GR" baseline="0" dirty="0"/>
              <a:t>¨</a:t>
            </a:r>
            <a:r>
              <a:rPr lang="el-GR" baseline="0" dirty="0" err="1"/>
              <a:t>ηταν</a:t>
            </a:r>
            <a:r>
              <a:rPr lang="el-GR" baseline="0" dirty="0"/>
              <a:t> μία </a:t>
            </a:r>
            <a:r>
              <a:rPr lang="el-GR" baseline="0" dirty="0" err="1"/>
              <a:t>αιρεσιμότητα</a:t>
            </a:r>
            <a:r>
              <a:rPr lang="el-GR" baseline="0" dirty="0"/>
              <a:t> του ΕΣΠΑ για τα ΠΕΠ. Κάθε περιφέρεια έπρεπε να έχει την δική της </a:t>
            </a:r>
            <a:r>
              <a:rPr lang="en-US" baseline="0" dirty="0"/>
              <a:t>RIS3. </a:t>
            </a:r>
            <a:endParaRPr lang="el-GR" baseline="0" dirty="0"/>
          </a:p>
          <a:p>
            <a:endParaRPr lang="el-GR" baseline="0" dirty="0"/>
          </a:p>
          <a:p>
            <a:r>
              <a:rPr lang="el-GR" baseline="0" dirty="0"/>
              <a:t>Ωστόσο, το ίδιο σημαντική είναι και η δημιουργία συστήματος παρακολούθησης και αξιολόγησης της στρατηγικής αυτής. Ο μηχανισμός λοιπόν έχει ήδη αναλάβει αυτόν τον ρόλο συγκεντρώνοντας και αξιολογώντας στοιχεία για την αποτελεσματικότητα των πολιτικών .</a:t>
            </a:r>
          </a:p>
          <a:p>
            <a:endParaRPr lang="el-GR" baseline="0" dirty="0"/>
          </a:p>
          <a:p>
            <a:endParaRPr lang="el-GR" baseline="0" dirty="0"/>
          </a:p>
          <a:p>
            <a:endParaRPr lang="el-GR" baseline="0" dirty="0"/>
          </a:p>
          <a:p>
            <a:r>
              <a:rPr lang="el-GR" baseline="0" dirty="0"/>
              <a:t>Δεν </a:t>
            </a:r>
            <a:r>
              <a:rPr lang="el-GR" baseline="0" dirty="0" err="1"/>
              <a:t>υπαρχει</a:t>
            </a:r>
            <a:r>
              <a:rPr lang="el-GR" baseline="0" dirty="0"/>
              <a:t> επαρκής πληροφόρηση. Δεν έχουμε όλα τα δεδομένα και θα αναλύσω αργότερα τι εννοούμε με αυτό,  </a:t>
            </a:r>
          </a:p>
          <a:p>
            <a:r>
              <a:rPr lang="el-GR" baseline="0" dirty="0"/>
              <a:t>Αυτό έχει ως αποτέλεσμα κάποιες φορές οι αποφάσεις της Δημόσιας Διοίκησης να αμφισβητούνται ως προς τα προσδοκόμενα αποτελέσματα τους καθώς σύμφωνα με κάποιους αυτές δεν συμβαδίζουν με τις ανάγκες της πραγματικής οικονομίας. Η συγκέντρωση των πληροφοριών θα πείσει κάθε καλόπιστο συνομιλητή ότι οι αποφάσεις βασίζονται σε πραγματικά και αξιόπιστα δεδομένα</a:t>
            </a:r>
          </a:p>
          <a:p>
            <a:endParaRPr lang="el-GR" baseline="0" dirty="0"/>
          </a:p>
          <a:p>
            <a:r>
              <a:rPr lang="el-GR" baseline="0" dirty="0"/>
              <a:t>Επίσης τα δημόσια κεφάλαια για την έρευνα και την Ανάπτυξης είναι πεπερασμένα. Θα πρέπει αυτά να </a:t>
            </a:r>
            <a:r>
              <a:rPr lang="el-GR" baseline="0" dirty="0" err="1"/>
              <a:t>μοχλέυονται</a:t>
            </a:r>
            <a:r>
              <a:rPr lang="el-GR" baseline="0" dirty="0"/>
              <a:t> με την μεγαλύτερο δυνατό συντελεστή. Για κάθε  1 ευρώ από τα χρήματα των </a:t>
            </a:r>
            <a:r>
              <a:rPr lang="el-GR" baseline="0" dirty="0" err="1"/>
              <a:t>ευρωπαιών</a:t>
            </a:r>
            <a:r>
              <a:rPr lang="el-GR" baseline="0" dirty="0"/>
              <a:t> φορολογουμένων θα πρέπει να προκύπτουν πολλαπλάσιες σε αξία επενδύσεις από τον ιδιωτικό τομέα και αυτό μπορεί να γίνει όταν κατευθύνεις τα κονδύλια σου αφενός στους τομείς με την μεγαλύτερη  δυναμική αλλά και όταν ενισχύεις την διασύνδεση με τον ιδιωτικό τομέα όπου τα διαθέσιμα κεφάλαια είναι  δυνητικά πολύ περισσότερα.</a:t>
            </a:r>
          </a:p>
          <a:p>
            <a:endParaRPr lang="el-GR" baseline="0" dirty="0"/>
          </a:p>
          <a:p>
            <a:endParaRPr lang="el-GR" baseline="0" dirty="0"/>
          </a:p>
          <a:p>
            <a:endParaRPr lang="el-GR" baseline="0" dirty="0"/>
          </a:p>
          <a:p>
            <a:endParaRPr lang="el-GR" baseline="0" dirty="0"/>
          </a:p>
          <a:p>
            <a:endParaRPr lang="el-GR" baseline="0" dirty="0"/>
          </a:p>
        </p:txBody>
      </p:sp>
      <p:sp>
        <p:nvSpPr>
          <p:cNvPr id="4" name="Θέση αριθμού διαφάνειας 3"/>
          <p:cNvSpPr>
            <a:spLocks noGrp="1"/>
          </p:cNvSpPr>
          <p:nvPr>
            <p:ph type="sldNum" sz="quarter" idx="10"/>
          </p:nvPr>
        </p:nvSpPr>
        <p:spPr/>
        <p:txBody>
          <a:bodyPr/>
          <a:lstStyle/>
          <a:p>
            <a:pPr rtl="0"/>
            <a:fld id="{82869989-EB00-4EE7-BCB5-25BDC5BB29F8}" type="slidenum">
              <a:rPr lang="el-GR" smtClean="0"/>
              <a:pPr rtl="0"/>
              <a:t>2</a:t>
            </a:fld>
            <a:endParaRPr lang="el-GR" dirty="0"/>
          </a:p>
        </p:txBody>
      </p:sp>
    </p:spTree>
    <p:extLst>
      <p:ext uri="{BB962C8B-B14F-4D97-AF65-F5344CB8AC3E}">
        <p14:creationId xmlns:p14="http://schemas.microsoft.com/office/powerpoint/2010/main" val="54174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Το</a:t>
            </a:r>
            <a:r>
              <a:rPr lang="el-GR" baseline="0" dirty="0"/>
              <a:t> όραμα μας είναι να συμβάλλουμε στην ενίσχυση της επιχειρηματικότητας, την προσέλκυση επενδύσεων, την αξιοποίηση της παραγόμενης </a:t>
            </a:r>
            <a:r>
              <a:rPr lang="el-GR" baseline="0" dirty="0" err="1"/>
              <a:t>γνωσης</a:t>
            </a:r>
            <a:r>
              <a:rPr lang="el-GR" baseline="0" dirty="0"/>
              <a:t> , τη δημιουργία νέων θέσεων εργασίας και την αντιστροφή τόσο του </a:t>
            </a:r>
            <a:r>
              <a:rPr lang="en-US" baseline="0" dirty="0"/>
              <a:t>brain drain </a:t>
            </a:r>
            <a:r>
              <a:rPr lang="el-GR" baseline="0" dirty="0" err="1"/>
              <a:t>αλλα</a:t>
            </a:r>
            <a:r>
              <a:rPr lang="el-GR" baseline="0" dirty="0"/>
              <a:t> και του </a:t>
            </a:r>
            <a:r>
              <a:rPr lang="en-US" baseline="0" dirty="0"/>
              <a:t>brain waste</a:t>
            </a:r>
            <a:r>
              <a:rPr lang="el-GR" baseline="0" dirty="0"/>
              <a:t> όπου τα λαμπρά μυαλά ναι μεν δεν μεταναστεύουν αλλά δεν απασχολούνται και στο αντικείμενο που θα μπορούσαν να προσφέρουν τα μέγιστα στην πατρίδα μας</a:t>
            </a:r>
            <a:endParaRPr lang="el-GR" dirty="0"/>
          </a:p>
        </p:txBody>
      </p:sp>
      <p:sp>
        <p:nvSpPr>
          <p:cNvPr id="4" name="Θέση αριθμού διαφάνειας 3"/>
          <p:cNvSpPr>
            <a:spLocks noGrp="1"/>
          </p:cNvSpPr>
          <p:nvPr>
            <p:ph type="sldNum" sz="quarter" idx="10"/>
          </p:nvPr>
        </p:nvSpPr>
        <p:spPr/>
        <p:txBody>
          <a:bodyPr/>
          <a:lstStyle/>
          <a:p>
            <a:pPr rtl="0"/>
            <a:fld id="{82869989-EB00-4EE7-BCB5-25BDC5BB29F8}" type="slidenum">
              <a:rPr lang="el-GR" smtClean="0"/>
              <a:pPr rtl="0"/>
              <a:t>3</a:t>
            </a:fld>
            <a:endParaRPr lang="el-GR" dirty="0"/>
          </a:p>
        </p:txBody>
      </p:sp>
    </p:spTree>
    <p:extLst>
      <p:ext uri="{BB962C8B-B14F-4D97-AF65-F5344CB8AC3E}">
        <p14:creationId xmlns:p14="http://schemas.microsoft.com/office/powerpoint/2010/main" val="1251973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Τι θα κάνουμε</a:t>
            </a:r>
          </a:p>
          <a:p>
            <a:r>
              <a:rPr lang="el-GR" dirty="0"/>
              <a:t>Η</a:t>
            </a:r>
            <a:r>
              <a:rPr lang="el-GR" baseline="0" dirty="0"/>
              <a:t> πρώτη και βασική μας προσπάθεια θα είναι να αποτιμήσουμε την αποτελεσματικότητα της Στρατηγικής Έξυπνης Εξειδίκευσης της περιφέρειας μας, όχι όμως με έναν τρόπο στατικό, απολογιστικό αλλά με έναν τρόπο που θα παραπέμπει στο μέλλον, στην βελτίωση της στρατηγικής μας στη συνεχή αναζήτηση και ανάδειξη των συγκριτικών πλεονεκτημάτων μας.  </a:t>
            </a:r>
          </a:p>
          <a:p>
            <a:r>
              <a:rPr lang="el-GR" baseline="0" dirty="0"/>
              <a:t>Με επιστημονικό και μεθοδικό τρόπο θα συγκεντρώνονται όλες οι απαραίτητες πληροφορίες και θα γίνουν διεξοδικές μελέτες που θα μας βοηθήσουν να καταλάβουμε το </a:t>
            </a:r>
            <a:r>
              <a:rPr lang="el-GR" baseline="0" dirty="0" err="1"/>
              <a:t>οικόσύστημα</a:t>
            </a:r>
            <a:r>
              <a:rPr lang="el-GR" baseline="0" dirty="0"/>
              <a:t> της καινοτομίας, να αντιλαμβανόμαστε εγκαίρως ως δημόσιοι φορείς τις αλλαγές που γίνονται στο περιβάλλον μας και να λειτουργούμε ως διαμεσολαβητές και  </a:t>
            </a:r>
            <a:r>
              <a:rPr lang="el-GR" baseline="0" dirty="0" err="1"/>
              <a:t>επιταχυντες</a:t>
            </a:r>
            <a:r>
              <a:rPr lang="el-GR" baseline="0" dirty="0"/>
              <a:t>  της ανάπτυξης </a:t>
            </a:r>
            <a:endParaRPr lang="el-GR" dirty="0"/>
          </a:p>
        </p:txBody>
      </p:sp>
      <p:sp>
        <p:nvSpPr>
          <p:cNvPr id="4" name="Θέση αριθμού διαφάνειας 3"/>
          <p:cNvSpPr>
            <a:spLocks noGrp="1"/>
          </p:cNvSpPr>
          <p:nvPr>
            <p:ph type="sldNum" sz="quarter" idx="10"/>
          </p:nvPr>
        </p:nvSpPr>
        <p:spPr/>
        <p:txBody>
          <a:bodyPr/>
          <a:lstStyle/>
          <a:p>
            <a:pPr rtl="0"/>
            <a:fld id="{82869989-EB00-4EE7-BCB5-25BDC5BB29F8}" type="slidenum">
              <a:rPr lang="el-GR" smtClean="0"/>
              <a:pPr rtl="0"/>
              <a:t>4</a:t>
            </a:fld>
            <a:endParaRPr lang="el-GR" dirty="0"/>
          </a:p>
        </p:txBody>
      </p:sp>
    </p:spTree>
    <p:extLst>
      <p:ext uri="{BB962C8B-B14F-4D97-AF65-F5344CB8AC3E}">
        <p14:creationId xmlns:p14="http://schemas.microsoft.com/office/powerpoint/2010/main" val="3622353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Μέσα από την συνεχή αναζήτηση του καινούργιου, του νέου,  του καινοτόμου, θα συμβάλουμε στην διαδικασία</a:t>
            </a:r>
            <a:r>
              <a:rPr lang="el-GR" baseline="0" dirty="0"/>
              <a:t> επιχειρηματικής ανακάλυψης </a:t>
            </a:r>
            <a:r>
              <a:rPr lang="el-GR" baseline="0" dirty="0" err="1"/>
              <a:t>μεσα</a:t>
            </a:r>
            <a:r>
              <a:rPr lang="el-GR" baseline="0" dirty="0"/>
              <a:t> από την προώθηση συνεργασιών τόσο σε περιφερειακό εθνικό αλλά και σε διεθνές επίπεδο</a:t>
            </a:r>
          </a:p>
          <a:p>
            <a:r>
              <a:rPr lang="el-GR" baseline="0" dirty="0"/>
              <a:t>Θέλουμε οι επιχειρήσεις μας και τα ερευνητικά μας κέντρα να δώσουν αλλά και να πάρουν ιδέες για το που πηγαίνει ο κόσμος μας τα επόμενα χρόνια. </a:t>
            </a:r>
          </a:p>
          <a:p>
            <a:r>
              <a:rPr lang="el-GR" baseline="0" dirty="0"/>
              <a:t>Έτσι θα είμαστε </a:t>
            </a:r>
            <a:r>
              <a:rPr lang="el-GR" baseline="0" dirty="0" err="1"/>
              <a:t>πρωτοποροι</a:t>
            </a:r>
            <a:r>
              <a:rPr lang="el-GR" baseline="0" dirty="0"/>
              <a:t> στην καινοτομία και στη δημιουργία του νέου που θα </a:t>
            </a:r>
            <a:r>
              <a:rPr lang="el-GR" baseline="0" dirty="0" err="1"/>
              <a:t>αντικασταστήσει</a:t>
            </a:r>
            <a:r>
              <a:rPr lang="el-GR" baseline="0" dirty="0"/>
              <a:t> το παλαιό. </a:t>
            </a:r>
          </a:p>
          <a:p>
            <a:r>
              <a:rPr lang="el-GR" baseline="0" dirty="0"/>
              <a:t>Και όλα αυτά θα υποστηρίζονται μέσα από ένα σύστημα αξιολόγησης της στρατηγικής μας αλλά και μέσα από την ενεργό συμμετοχή όλων των μελών του οικοσυστήματος της καινοτομίας της περιφέρειας μας</a:t>
            </a:r>
            <a:endParaRPr lang="el-GR" dirty="0"/>
          </a:p>
        </p:txBody>
      </p:sp>
      <p:sp>
        <p:nvSpPr>
          <p:cNvPr id="4" name="Θέση αριθμού διαφάνειας 3"/>
          <p:cNvSpPr>
            <a:spLocks noGrp="1"/>
          </p:cNvSpPr>
          <p:nvPr>
            <p:ph type="sldNum" sz="quarter" idx="10"/>
          </p:nvPr>
        </p:nvSpPr>
        <p:spPr/>
        <p:txBody>
          <a:bodyPr/>
          <a:lstStyle/>
          <a:p>
            <a:fld id="{82869989-EB00-4EE7-BCB5-25BDC5BB29F8}" type="slidenum">
              <a:rPr lang="el-GR" smtClean="0">
                <a:solidFill>
                  <a:srgbClr val="2D2E2D"/>
                </a:solidFill>
              </a:rPr>
              <a:pPr/>
              <a:t>5</a:t>
            </a:fld>
            <a:endParaRPr lang="el-GR" dirty="0">
              <a:solidFill>
                <a:srgbClr val="2D2E2D"/>
              </a:solidFill>
            </a:endParaRPr>
          </a:p>
        </p:txBody>
      </p:sp>
    </p:spTree>
    <p:extLst>
      <p:ext uri="{BB962C8B-B14F-4D97-AF65-F5344CB8AC3E}">
        <p14:creationId xmlns:p14="http://schemas.microsoft.com/office/powerpoint/2010/main" val="1593471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pPr rtl="0"/>
            <a:fld id="{82869989-EB00-4EE7-BCB5-25BDC5BB29F8}" type="slidenum">
              <a:rPr lang="el-GR" smtClean="0"/>
              <a:pPr rtl="0"/>
              <a:t>6</a:t>
            </a:fld>
            <a:endParaRPr lang="el-GR" dirty="0"/>
          </a:p>
        </p:txBody>
      </p:sp>
    </p:spTree>
    <p:extLst>
      <p:ext uri="{BB962C8B-B14F-4D97-AF65-F5344CB8AC3E}">
        <p14:creationId xmlns:p14="http://schemas.microsoft.com/office/powerpoint/2010/main" val="1978960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Τι</a:t>
            </a:r>
            <a:r>
              <a:rPr lang="el-GR" baseline="0" dirty="0"/>
              <a:t> οφέλη προσδοκούμε  από την λειτουργία αυτού του μηχανισμού?</a:t>
            </a:r>
          </a:p>
          <a:p>
            <a:r>
              <a:rPr lang="el-GR" baseline="0" dirty="0"/>
              <a:t>Σίγουρα θέλουμε να συναφθούν συμφωνίες μεταφοράς τεχνολογίας μεταξύ ερευνητικών ιδρυμάτων και επιχειρήσεων. Όχι όμως κυρίως με την μορφή έχουμε μία τεχνολογία ελάτε επιχειρήσεις πάρτε την αλλά κυρίως στόχος μας είναι η </a:t>
            </a:r>
            <a:r>
              <a:rPr lang="el-GR" baseline="0" dirty="0" err="1"/>
              <a:t>συνδιαμόρφωση</a:t>
            </a:r>
            <a:r>
              <a:rPr lang="el-GR" baseline="0" dirty="0"/>
              <a:t> της τεχνολογικής λύσης από κοινού μεταξύ </a:t>
            </a:r>
            <a:r>
              <a:rPr lang="el-GR" baseline="0" dirty="0" err="1"/>
              <a:t>ερευνήτικών</a:t>
            </a:r>
            <a:r>
              <a:rPr lang="el-GR" baseline="0" dirty="0"/>
              <a:t> </a:t>
            </a:r>
            <a:r>
              <a:rPr lang="el-GR" baseline="0" dirty="0" err="1"/>
              <a:t>ιδρύμάτων</a:t>
            </a:r>
            <a:r>
              <a:rPr lang="el-GR" baseline="0" dirty="0"/>
              <a:t> και επιχειρήσεων. </a:t>
            </a:r>
          </a:p>
          <a:p>
            <a:r>
              <a:rPr lang="el-GR" baseline="0" dirty="0"/>
              <a:t>Με αυτό το μοντέλο συνεργασίας, της </a:t>
            </a:r>
            <a:r>
              <a:rPr lang="el-GR" baseline="0" dirty="0" err="1"/>
              <a:t>συνδιαμόρφωσης</a:t>
            </a:r>
            <a:r>
              <a:rPr lang="el-GR" baseline="0" dirty="0"/>
              <a:t> θα αυξηθούν οι διαθέσιμοι πόροι που θα έχουν για έρευνα και ανάπτυξη τα ερευνητικά ιδρύματα  με αντίστοιχη αύξηση και του ερευνητικού ανθρώπινου δυναμικού.</a:t>
            </a:r>
          </a:p>
          <a:p>
            <a:r>
              <a:rPr lang="el-GR" baseline="0" dirty="0"/>
              <a:t>Θα επιτευχθούν οικονομίες κλίμακας καθώς τα αποτελέσματα της έρευνας και οι μελέτες που θα γίνονται θα είναι διαθέσιμες σε περισσότερους οπότε δεν θα απαιτείται κάποιος  να </a:t>
            </a:r>
            <a:r>
              <a:rPr lang="el-GR" baseline="0" dirty="0" err="1"/>
              <a:t>ξανα</a:t>
            </a:r>
            <a:r>
              <a:rPr lang="el-GR" baseline="0" dirty="0"/>
              <a:t> ερευνήσει την ίδια λύση αλλά θα ξεκινάει από ένα πιο προχωρημένο σημείο. </a:t>
            </a:r>
          </a:p>
          <a:p>
            <a:r>
              <a:rPr lang="el-GR" baseline="0" dirty="0"/>
              <a:t>Και φυσικά εμείς ως φορέας σχεδιασμού και εκτέλεσης πολιτικών θα είμαστε σε θέση να βελτιώσουμε την ικανότητα μας να ανταποκρινόμαστε στον ρόλο μας ως επιταχυντές τις ανάπτυξης. </a:t>
            </a:r>
          </a:p>
          <a:p>
            <a:endParaRPr lang="el-GR" dirty="0"/>
          </a:p>
        </p:txBody>
      </p:sp>
      <p:sp>
        <p:nvSpPr>
          <p:cNvPr id="4" name="Θέση αριθμού διαφάνειας 3"/>
          <p:cNvSpPr>
            <a:spLocks noGrp="1"/>
          </p:cNvSpPr>
          <p:nvPr>
            <p:ph type="sldNum" sz="quarter" idx="10"/>
          </p:nvPr>
        </p:nvSpPr>
        <p:spPr/>
        <p:txBody>
          <a:bodyPr/>
          <a:lstStyle/>
          <a:p>
            <a:pPr rtl="0"/>
            <a:fld id="{82869989-EB00-4EE7-BCB5-25BDC5BB29F8}" type="slidenum">
              <a:rPr lang="el-GR" smtClean="0"/>
              <a:pPr rtl="0"/>
              <a:t>7</a:t>
            </a:fld>
            <a:endParaRPr lang="el-GR" dirty="0"/>
          </a:p>
        </p:txBody>
      </p:sp>
    </p:spTree>
    <p:extLst>
      <p:ext uri="{BB962C8B-B14F-4D97-AF65-F5344CB8AC3E}">
        <p14:creationId xmlns:p14="http://schemas.microsoft.com/office/powerpoint/2010/main" val="635683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82869989-EB00-4EE7-BCB5-25BDC5BB29F8}" type="slidenum">
              <a:rPr lang="el-GR" smtClean="0"/>
              <a:pPr rtl="0"/>
              <a:t>10</a:t>
            </a:fld>
            <a:endParaRPr lang="el-GR" dirty="0"/>
          </a:p>
        </p:txBody>
      </p:sp>
    </p:spTree>
    <p:extLst>
      <p:ext uri="{BB962C8B-B14F-4D97-AF65-F5344CB8AC3E}">
        <p14:creationId xmlns:p14="http://schemas.microsoft.com/office/powerpoint/2010/main" val="950395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82869989-EB00-4EE7-BCB5-25BDC5BB29F8}" type="slidenum">
              <a:rPr lang="el-GR" smtClean="0"/>
              <a:pPr rtl="0"/>
              <a:t>11</a:t>
            </a:fld>
            <a:endParaRPr lang="el-GR" dirty="0"/>
          </a:p>
        </p:txBody>
      </p:sp>
    </p:spTree>
    <p:extLst>
      <p:ext uri="{BB962C8B-B14F-4D97-AF65-F5344CB8AC3E}">
        <p14:creationId xmlns:p14="http://schemas.microsoft.com/office/powerpoint/2010/main" val="19018978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grpSp>
        <p:nvGrpSpPr>
          <p:cNvPr id="5" name="Ομάδα 4"/>
          <p:cNvGrpSpPr/>
          <p:nvPr userDrawn="1"/>
        </p:nvGrpSpPr>
        <p:grpSpPr bwMode="hidden">
          <a:xfrm>
            <a:off x="-1" y="0"/>
            <a:ext cx="12192002" cy="6858000"/>
            <a:chOff x="-1" y="0"/>
            <a:chExt cx="12192002" cy="6858000"/>
          </a:xfrm>
        </p:grpSpPr>
        <p:cxnSp>
          <p:nvCxnSpPr>
            <p:cNvPr id="6" name="Ευθεία γραμμή σύνδεσης 5"/>
            <p:cNvCxnSpPr/>
            <p:nvPr/>
          </p:nvCxnSpPr>
          <p:spPr bwMode="hidden">
            <a:xfrm>
              <a:off x="610194"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7" name="Ευθεία γραμμή σύνδεσης 6"/>
            <p:cNvCxnSpPr/>
            <p:nvPr/>
          </p:nvCxnSpPr>
          <p:spPr bwMode="hidden">
            <a:xfrm>
              <a:off x="1829332"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9" name="Ευθεία γραμμή σύνδεσης 8"/>
            <p:cNvCxnSpPr/>
            <p:nvPr/>
          </p:nvCxnSpPr>
          <p:spPr bwMode="hidden">
            <a:xfrm>
              <a:off x="3048470"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0" name="Ευθεία γραμμή σύνδεσης 9"/>
            <p:cNvCxnSpPr/>
            <p:nvPr/>
          </p:nvCxnSpPr>
          <p:spPr bwMode="hidden">
            <a:xfrm>
              <a:off x="4267608"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1" name="Ευθεία γραμμή σύνδεσης 10"/>
            <p:cNvCxnSpPr/>
            <p:nvPr/>
          </p:nvCxnSpPr>
          <p:spPr bwMode="hidden">
            <a:xfrm>
              <a:off x="5486746"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2" name="Ευθεία γραμμή σύνδεσης 11"/>
            <p:cNvCxnSpPr/>
            <p:nvPr/>
          </p:nvCxnSpPr>
          <p:spPr bwMode="hidden">
            <a:xfrm>
              <a:off x="6705884"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3" name="Ευθεία γραμμή σύνδεσης 12"/>
            <p:cNvCxnSpPr/>
            <p:nvPr/>
          </p:nvCxnSpPr>
          <p:spPr bwMode="hidden">
            <a:xfrm>
              <a:off x="7925022"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4" name="Ευθεία γραμμή σύνδεσης 13"/>
            <p:cNvCxnSpPr/>
            <p:nvPr/>
          </p:nvCxnSpPr>
          <p:spPr bwMode="hidden">
            <a:xfrm>
              <a:off x="9144160"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5" name="Ευθεία γραμμή σύνδεσης 14"/>
            <p:cNvCxnSpPr/>
            <p:nvPr/>
          </p:nvCxnSpPr>
          <p:spPr bwMode="hidden">
            <a:xfrm>
              <a:off x="10363298"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6" name="Ευθεία γραμμή σύνδεσης 15"/>
            <p:cNvCxnSpPr/>
            <p:nvPr/>
          </p:nvCxnSpPr>
          <p:spPr bwMode="hidden">
            <a:xfrm>
              <a:off x="11582436"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7" name="Ευθεία γραμμή σύνδεσης 16"/>
            <p:cNvCxnSpPr/>
            <p:nvPr/>
          </p:nvCxnSpPr>
          <p:spPr bwMode="hidden">
            <a:xfrm>
              <a:off x="2819" y="386485"/>
              <a:ext cx="12188952" cy="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8" name="Ευθεία γραμμή σύνδεσης 17"/>
            <p:cNvCxnSpPr/>
            <p:nvPr/>
          </p:nvCxnSpPr>
          <p:spPr bwMode="hidden">
            <a:xfrm>
              <a:off x="2819" y="1611181"/>
              <a:ext cx="12188952" cy="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9" name="Ευθεία γραμμή σύνδεσης 18"/>
            <p:cNvCxnSpPr/>
            <p:nvPr/>
          </p:nvCxnSpPr>
          <p:spPr bwMode="hidden">
            <a:xfrm>
              <a:off x="2819" y="2835877"/>
              <a:ext cx="12188952" cy="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0" name="Ευθεία γραμμή σύνδεσης 19"/>
            <p:cNvCxnSpPr/>
            <p:nvPr/>
          </p:nvCxnSpPr>
          <p:spPr bwMode="hidden">
            <a:xfrm>
              <a:off x="2819" y="4060573"/>
              <a:ext cx="12188952" cy="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1" name="Ευθεία γραμμή σύνδεσης 20"/>
            <p:cNvCxnSpPr/>
            <p:nvPr/>
          </p:nvCxnSpPr>
          <p:spPr bwMode="hidden">
            <a:xfrm>
              <a:off x="2819" y="5285269"/>
              <a:ext cx="12188952" cy="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2" name="Ευθεία γραμμή σύνδεσης 21"/>
            <p:cNvCxnSpPr/>
            <p:nvPr/>
          </p:nvCxnSpPr>
          <p:spPr bwMode="hidden">
            <a:xfrm>
              <a:off x="2819" y="6509965"/>
              <a:ext cx="12188952" cy="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nvGrpSpPr>
            <p:cNvPr id="23" name="Ομάδα 22"/>
            <p:cNvGrpSpPr/>
            <p:nvPr userDrawn="1"/>
          </p:nvGrpSpPr>
          <p:grpSpPr bwMode="hidden">
            <a:xfrm>
              <a:off x="-1" y="0"/>
              <a:ext cx="12192001" cy="6858000"/>
              <a:chOff x="-1" y="0"/>
              <a:chExt cx="12192001" cy="6858000"/>
            </a:xfrm>
          </p:grpSpPr>
          <p:cxnSp>
            <p:nvCxnSpPr>
              <p:cNvPr id="41" name="Ευθεία γραμμή σύνδεσης 40"/>
              <p:cNvCxnSpPr/>
              <p:nvPr/>
            </p:nvCxnSpPr>
            <p:spPr bwMode="hidden">
              <a:xfrm>
                <a:off x="225425"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2" name="Ευθεία γραμμή σύνδεσης 41"/>
              <p:cNvCxnSpPr/>
              <p:nvPr/>
            </p:nvCxnSpPr>
            <p:spPr bwMode="hidden">
              <a:xfrm>
                <a:off x="1449154"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3" name="Ευθεία γραμμή σύνδεσης 42"/>
              <p:cNvCxnSpPr/>
              <p:nvPr/>
            </p:nvCxnSpPr>
            <p:spPr bwMode="hidden">
              <a:xfrm>
                <a:off x="2665982"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4" name="Ευθεία γραμμή σύνδεσης 43"/>
              <p:cNvCxnSpPr/>
              <p:nvPr/>
            </p:nvCxnSpPr>
            <p:spPr bwMode="hidden">
              <a:xfrm>
                <a:off x="3885119"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5" name="Ευθεία γραμμή σύνδεσης 44"/>
              <p:cNvCxnSpPr/>
              <p:nvPr/>
            </p:nvCxnSpPr>
            <p:spPr bwMode="hidden">
              <a:xfrm>
                <a:off x="5106502"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nvGrpSpPr>
              <p:cNvPr id="46" name="Ομάδα 45"/>
              <p:cNvGrpSpPr/>
              <p:nvPr/>
            </p:nvGrpSpPr>
            <p:grpSpPr bwMode="hidden">
              <a:xfrm>
                <a:off x="6327885" y="0"/>
                <a:ext cx="5864115" cy="5898673"/>
                <a:chOff x="6327885" y="0"/>
                <a:chExt cx="5864115" cy="5898673"/>
              </a:xfrm>
            </p:grpSpPr>
            <p:cxnSp>
              <p:nvCxnSpPr>
                <p:cNvPr id="52" name="Ευθεία γραμμή σύνδεσης 51"/>
                <p:cNvCxnSpPr/>
                <p:nvPr/>
              </p:nvCxnSpPr>
              <p:spPr bwMode="hidden">
                <a:xfrm>
                  <a:off x="6327885" y="0"/>
                  <a:ext cx="5864115" cy="5898673"/>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53" name="Ευθεία γραμμή σύνδεσης 52"/>
                <p:cNvCxnSpPr/>
                <p:nvPr/>
              </p:nvCxnSpPr>
              <p:spPr bwMode="hidden">
                <a:xfrm>
                  <a:off x="7549268" y="0"/>
                  <a:ext cx="4642732" cy="4672425"/>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54" name="Ευθεία γραμμή σύνδεσης 53"/>
                <p:cNvCxnSpPr/>
                <p:nvPr/>
              </p:nvCxnSpPr>
              <p:spPr bwMode="hidden">
                <a:xfrm>
                  <a:off x="8772997" y="0"/>
                  <a:ext cx="3419003" cy="3456749"/>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55" name="Ευθεία γραμμή σύνδεσης 54"/>
                <p:cNvCxnSpPr/>
                <p:nvPr/>
              </p:nvCxnSpPr>
              <p:spPr bwMode="hidden">
                <a:xfrm>
                  <a:off x="9982200" y="0"/>
                  <a:ext cx="2209800" cy="2226469"/>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56" name="Ευθεία γραμμή σύνδεσης 55"/>
                <p:cNvCxnSpPr/>
                <p:nvPr/>
              </p:nvCxnSpPr>
              <p:spPr bwMode="hidden">
                <a:xfrm>
                  <a:off x="11199019" y="0"/>
                  <a:ext cx="992981" cy="1002506"/>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cxnSp>
            <p:nvCxnSpPr>
              <p:cNvPr id="47" name="Ευθεία γραμμή σύνδεσης 46"/>
              <p:cNvCxnSpPr/>
              <p:nvPr/>
            </p:nvCxnSpPr>
            <p:spPr bwMode="hidden">
              <a:xfrm flipH="1" flipV="1">
                <a:off x="-1" y="1012053"/>
                <a:ext cx="5828811" cy="5845945"/>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8" name="Ευθεία γραμμή σύνδεσης 47"/>
              <p:cNvCxnSpPr/>
              <p:nvPr/>
            </p:nvCxnSpPr>
            <p:spPr bwMode="hidden">
              <a:xfrm flipH="1" flipV="1">
                <a:off x="-1" y="2227340"/>
                <a:ext cx="4614781" cy="4630658"/>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9" name="Ευθεία γραμμή σύνδεσης 48"/>
              <p:cNvCxnSpPr/>
              <p:nvPr/>
            </p:nvCxnSpPr>
            <p:spPr bwMode="hidden">
              <a:xfrm flipH="1" flipV="1">
                <a:off x="-1" y="3432149"/>
                <a:ext cx="3398419" cy="3425849"/>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50" name="Ευθεία γραμμή σύνδεσης 49"/>
              <p:cNvCxnSpPr/>
              <p:nvPr/>
            </p:nvCxnSpPr>
            <p:spPr bwMode="hidden">
              <a:xfrm flipH="1" flipV="1">
                <a:off x="-1" y="4651431"/>
                <a:ext cx="2196496" cy="2206567"/>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51" name="Ευθεία γραμμή σύνδεσης 50"/>
              <p:cNvCxnSpPr/>
              <p:nvPr/>
            </p:nvCxnSpPr>
            <p:spPr bwMode="hidden">
              <a:xfrm flipH="1" flipV="1">
                <a:off x="-1" y="5864453"/>
                <a:ext cx="987003" cy="993545"/>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grpSp>
          <p:nvGrpSpPr>
            <p:cNvPr id="24" name="Ομάδα 23"/>
            <p:cNvGrpSpPr/>
            <p:nvPr userDrawn="1"/>
          </p:nvGrpSpPr>
          <p:grpSpPr bwMode="hidden">
            <a:xfrm flipH="1">
              <a:off x="0" y="0"/>
              <a:ext cx="12192001" cy="6858000"/>
              <a:chOff x="-1" y="0"/>
              <a:chExt cx="12192001" cy="6858000"/>
            </a:xfrm>
          </p:grpSpPr>
          <p:cxnSp>
            <p:nvCxnSpPr>
              <p:cNvPr id="25" name="Ευθεία γραμμή σύνδεσης 24"/>
              <p:cNvCxnSpPr/>
              <p:nvPr/>
            </p:nvCxnSpPr>
            <p:spPr bwMode="hidden">
              <a:xfrm>
                <a:off x="225425"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6" name="Ευθεία γραμμή σύνδεσης 25"/>
              <p:cNvCxnSpPr/>
              <p:nvPr/>
            </p:nvCxnSpPr>
            <p:spPr bwMode="hidden">
              <a:xfrm>
                <a:off x="1449154"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7" name="Ευθεία γραμμή σύνδεσης 26"/>
              <p:cNvCxnSpPr/>
              <p:nvPr/>
            </p:nvCxnSpPr>
            <p:spPr bwMode="hidden">
              <a:xfrm>
                <a:off x="2665982"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8" name="Ευθεία γραμμή σύνδεσης 27"/>
              <p:cNvCxnSpPr/>
              <p:nvPr/>
            </p:nvCxnSpPr>
            <p:spPr bwMode="hidden">
              <a:xfrm>
                <a:off x="3885119"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9" name="Ευθεία γραμμή σύνδεσης 28"/>
              <p:cNvCxnSpPr/>
              <p:nvPr/>
            </p:nvCxnSpPr>
            <p:spPr bwMode="hidden">
              <a:xfrm>
                <a:off x="5150644"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nvGrpSpPr>
              <p:cNvPr id="30" name="Ομάδα 29"/>
              <p:cNvGrpSpPr/>
              <p:nvPr/>
            </p:nvGrpSpPr>
            <p:grpSpPr bwMode="hidden">
              <a:xfrm>
                <a:off x="6327885" y="0"/>
                <a:ext cx="5864115" cy="5898673"/>
                <a:chOff x="6327885" y="0"/>
                <a:chExt cx="5864115" cy="5898673"/>
              </a:xfrm>
            </p:grpSpPr>
            <p:cxnSp>
              <p:nvCxnSpPr>
                <p:cNvPr id="36" name="Ευθεία γραμμή σύνδεσης 35"/>
                <p:cNvCxnSpPr/>
                <p:nvPr/>
              </p:nvCxnSpPr>
              <p:spPr bwMode="hidden">
                <a:xfrm>
                  <a:off x="6327885" y="0"/>
                  <a:ext cx="5864115" cy="5898673"/>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7" name="Ευθεία γραμμή σύνδεσης 36"/>
                <p:cNvCxnSpPr/>
                <p:nvPr/>
              </p:nvCxnSpPr>
              <p:spPr bwMode="hidden">
                <a:xfrm>
                  <a:off x="7549268" y="0"/>
                  <a:ext cx="4642732" cy="4672425"/>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8" name="Ευθεία γραμμή σύνδεσης 37"/>
                <p:cNvCxnSpPr/>
                <p:nvPr/>
              </p:nvCxnSpPr>
              <p:spPr bwMode="hidden">
                <a:xfrm>
                  <a:off x="8772997" y="0"/>
                  <a:ext cx="3419003" cy="3456749"/>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9" name="Ευθεία γραμμή σύνδεσης 38"/>
                <p:cNvCxnSpPr/>
                <p:nvPr/>
              </p:nvCxnSpPr>
              <p:spPr bwMode="hidden">
                <a:xfrm>
                  <a:off x="9982200" y="0"/>
                  <a:ext cx="2209800" cy="2226469"/>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0" name="Ευθεία γραμμή σύνδεσης 39"/>
                <p:cNvCxnSpPr/>
                <p:nvPr/>
              </p:nvCxnSpPr>
              <p:spPr bwMode="hidden">
                <a:xfrm>
                  <a:off x="11199019" y="0"/>
                  <a:ext cx="992981" cy="1002506"/>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cxnSp>
            <p:nvCxnSpPr>
              <p:cNvPr id="31" name="Ευθεία γραμμή σύνδεσης 30"/>
              <p:cNvCxnSpPr/>
              <p:nvPr/>
            </p:nvCxnSpPr>
            <p:spPr bwMode="hidden">
              <a:xfrm flipH="1" flipV="1">
                <a:off x="-1" y="1012053"/>
                <a:ext cx="5828811" cy="5845945"/>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2" name="Ευθεία γραμμή σύνδεσης 31"/>
              <p:cNvCxnSpPr/>
              <p:nvPr/>
            </p:nvCxnSpPr>
            <p:spPr bwMode="hidden">
              <a:xfrm flipH="1" flipV="1">
                <a:off x="-1" y="2227340"/>
                <a:ext cx="4614781" cy="4630658"/>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3" name="Ευθεία γραμμή σύνδεσης 32"/>
              <p:cNvCxnSpPr/>
              <p:nvPr/>
            </p:nvCxnSpPr>
            <p:spPr bwMode="hidden">
              <a:xfrm flipH="1" flipV="1">
                <a:off x="-1" y="3432149"/>
                <a:ext cx="3398419" cy="3425849"/>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4" name="Ευθεία γραμμή σύνδεσης 33"/>
              <p:cNvCxnSpPr/>
              <p:nvPr/>
            </p:nvCxnSpPr>
            <p:spPr bwMode="hidden">
              <a:xfrm flipH="1" flipV="1">
                <a:off x="-1" y="4651431"/>
                <a:ext cx="2196496" cy="2206567"/>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5" name="Ευθεία γραμμή σύνδεσης 34"/>
              <p:cNvCxnSpPr/>
              <p:nvPr/>
            </p:nvCxnSpPr>
            <p:spPr bwMode="hidden">
              <a:xfrm flipH="1" flipV="1">
                <a:off x="-1" y="5864453"/>
                <a:ext cx="987003" cy="993545"/>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grpSp>
      <p:sp>
        <p:nvSpPr>
          <p:cNvPr id="2" name="Τίτλος 1"/>
          <p:cNvSpPr>
            <a:spLocks noGrp="1"/>
          </p:cNvSpPr>
          <p:nvPr>
            <p:ph type="ctrTitle"/>
          </p:nvPr>
        </p:nvSpPr>
        <p:spPr>
          <a:xfrm>
            <a:off x="1293845" y="1909346"/>
            <a:ext cx="9604310" cy="3383280"/>
          </a:xfrm>
        </p:spPr>
        <p:txBody>
          <a:bodyPr rtlCol="0" anchor="b">
            <a:normAutofit/>
          </a:bodyPr>
          <a:lstStyle>
            <a:lvl1pPr algn="l">
              <a:lnSpc>
                <a:spcPct val="90000"/>
              </a:lnSpc>
              <a:defRPr sz="8000" cap="none" baseline="0">
                <a:solidFill>
                  <a:schemeClr val="tx1"/>
                </a:solidFill>
              </a:defRPr>
            </a:lvl1pPr>
          </a:lstStyle>
          <a:p>
            <a:pPr rtl="0"/>
            <a:r>
              <a:rPr lang="el-GR"/>
              <a:t>Στυλ κύριου τίτλου</a:t>
            </a:r>
            <a:endParaRPr lang="el-GR" dirty="0"/>
          </a:p>
        </p:txBody>
      </p:sp>
      <p:sp>
        <p:nvSpPr>
          <p:cNvPr id="3" name="Υπότιτλος 2"/>
          <p:cNvSpPr>
            <a:spLocks noGrp="1"/>
          </p:cNvSpPr>
          <p:nvPr>
            <p:ph type="subTitle" idx="1"/>
          </p:nvPr>
        </p:nvSpPr>
        <p:spPr>
          <a:xfrm>
            <a:off x="1293845" y="5432564"/>
            <a:ext cx="9604310" cy="457200"/>
          </a:xfrm>
        </p:spPr>
        <p:txBody>
          <a:bodyPr rtlCol="0">
            <a:normAutofit/>
          </a:bodyPr>
          <a:lstStyle>
            <a:lvl1pPr marL="0" indent="0" algn="l">
              <a:spcBef>
                <a:spcPts val="0"/>
              </a:spcBef>
              <a:buNone/>
              <a:defRPr sz="2000" b="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a:t>Στυλ κύριου υπότιτλου</a:t>
            </a:r>
          </a:p>
        </p:txBody>
      </p:sp>
      <p:cxnSp>
        <p:nvCxnSpPr>
          <p:cNvPr id="58" name="Ευθεία γραμμή σύνδεσης 57"/>
          <p:cNvCxnSpPr/>
          <p:nvPr userDrawn="1"/>
        </p:nvCxnSpPr>
        <p:spPr>
          <a:xfrm>
            <a:off x="1295400" y="5294175"/>
            <a:ext cx="96012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rtl="0"/>
            <a:r>
              <a:rPr lang="el-GR"/>
              <a:t>Στυλ κύριου τίτλου</a:t>
            </a:r>
          </a:p>
        </p:txBody>
      </p:sp>
      <p:sp>
        <p:nvSpPr>
          <p:cNvPr id="3" name="Σύμβολο κράτησης θέσης κατακόρυφου κειμένου 2"/>
          <p:cNvSpPr>
            <a:spLocks noGrp="1"/>
          </p:cNvSpPr>
          <p:nvPr>
            <p:ph type="body" orient="vert" idx="1"/>
          </p:nvPr>
        </p:nvSpPr>
        <p:spPr/>
        <p:txBody>
          <a:bodyPr vert="eaVert" rtlCol="0"/>
          <a:lstStyle/>
          <a:p>
            <a:pPr lvl="0" rtl="0"/>
            <a:r>
              <a:rPr lang="el-GR"/>
              <a:t>Στυλ υποδείγματος κειμένου</a:t>
            </a:r>
          </a:p>
          <a:p>
            <a:pPr lvl="1" rtl="0"/>
            <a:r>
              <a:rPr lang="el-GR"/>
              <a:t>Δεύτερου επιπέδου</a:t>
            </a:r>
          </a:p>
          <a:p>
            <a:pPr lvl="2" rtl="0"/>
            <a:r>
              <a:rPr lang="el-GR"/>
              <a:t>Τρίτου επιπέδου</a:t>
            </a:r>
          </a:p>
          <a:p>
            <a:pPr lvl="3" rtl="0"/>
            <a:r>
              <a:rPr lang="el-GR"/>
              <a:t>Τέταρτου επιπέδου</a:t>
            </a:r>
          </a:p>
          <a:p>
            <a:pPr lvl="4" rtl="0"/>
            <a:r>
              <a:rPr lang="el-GR"/>
              <a:t>Πέμπτου επιπέδου</a:t>
            </a:r>
          </a:p>
        </p:txBody>
      </p:sp>
      <p:sp>
        <p:nvSpPr>
          <p:cNvPr id="5" name="Θέση υποσέλιδου 4"/>
          <p:cNvSpPr>
            <a:spLocks noGrp="1"/>
          </p:cNvSpPr>
          <p:nvPr>
            <p:ph type="ftr" sz="quarter" idx="11"/>
          </p:nvPr>
        </p:nvSpPr>
        <p:spPr/>
        <p:txBody>
          <a:bodyPr rtlCol="0"/>
          <a:lstStyle/>
          <a:p>
            <a:pPr rtl="0"/>
            <a:r>
              <a:rPr lang="el-GR" dirty="0"/>
              <a:t>Προσθήκη υποσέλιδου</a:t>
            </a:r>
          </a:p>
        </p:txBody>
      </p:sp>
      <p:sp>
        <p:nvSpPr>
          <p:cNvPr id="4" name="Θέση ημερομηνίας 3"/>
          <p:cNvSpPr>
            <a:spLocks noGrp="1"/>
          </p:cNvSpPr>
          <p:nvPr>
            <p:ph type="dt" sz="half" idx="10"/>
          </p:nvPr>
        </p:nvSpPr>
        <p:spPr/>
        <p:txBody>
          <a:bodyPr rtlCol="0"/>
          <a:lstStyle/>
          <a:p>
            <a:pPr rtl="0"/>
            <a:fld id="{419605DC-8E97-4700-8BB4-6BF2D5C3D2D2}" type="datetime1">
              <a:rPr lang="el-GR" smtClean="0"/>
              <a:pPr rtl="0"/>
              <a:t>30/1/2021</a:t>
            </a:fld>
            <a:endParaRPr lang="el-GR" dirty="0"/>
          </a:p>
        </p:txBody>
      </p:sp>
      <p:sp>
        <p:nvSpPr>
          <p:cNvPr id="6" name="Θέση αριθμού διαφάνειας 5"/>
          <p:cNvSpPr>
            <a:spLocks noGrp="1"/>
          </p:cNvSpPr>
          <p:nvPr>
            <p:ph type="sldNum" sz="quarter" idx="12"/>
          </p:nvPr>
        </p:nvSpPr>
        <p:spPr/>
        <p:txBody>
          <a:bodyPr rtlCol="0"/>
          <a:lstStyle/>
          <a:p>
            <a:pPr rtl="0"/>
            <a:fld id="{E31375A4-56A4-47D6-9801-1991572033F7}" type="slidenum">
              <a:rPr lang="el-GR" smtClean="0"/>
              <a:pPr rtl="0"/>
              <a:t>‹#›</a:t>
            </a:fld>
            <a:endParaRPr lang="el-GR" dirty="0"/>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9209314" y="489856"/>
            <a:ext cx="1687286" cy="5301343"/>
          </a:xfrm>
        </p:spPr>
        <p:txBody>
          <a:bodyPr vert="eaVert" rtlCol="0"/>
          <a:lstStyle/>
          <a:p>
            <a:pPr rtl="0"/>
            <a:r>
              <a:rPr lang="el-GR"/>
              <a:t>Στυλ κύριου τίτλου</a:t>
            </a:r>
            <a:endParaRPr lang="el-GR" dirty="0"/>
          </a:p>
        </p:txBody>
      </p:sp>
      <p:sp>
        <p:nvSpPr>
          <p:cNvPr id="3" name="Σύμβολο κράτησης θέσης κατακόρυφου κειμένου 2"/>
          <p:cNvSpPr>
            <a:spLocks noGrp="1"/>
          </p:cNvSpPr>
          <p:nvPr>
            <p:ph type="body" orient="vert" idx="1"/>
          </p:nvPr>
        </p:nvSpPr>
        <p:spPr>
          <a:xfrm>
            <a:off x="1295399" y="489856"/>
            <a:ext cx="7587344" cy="5301343"/>
          </a:xfrm>
        </p:spPr>
        <p:txBody>
          <a:bodyPr vert="eaVert" rtlCol="0"/>
          <a:lstStyle/>
          <a:p>
            <a:pPr lvl="0" rtl="0"/>
            <a:r>
              <a:rPr lang="el-GR"/>
              <a:t>Στυλ υποδείγματος κειμένου</a:t>
            </a:r>
          </a:p>
          <a:p>
            <a:pPr lvl="1" rtl="0"/>
            <a:r>
              <a:rPr lang="el-GR"/>
              <a:t>Δεύτερου επιπέδου</a:t>
            </a:r>
          </a:p>
          <a:p>
            <a:pPr lvl="2" rtl="0"/>
            <a:r>
              <a:rPr lang="el-GR"/>
              <a:t>Τρίτου επιπέδου</a:t>
            </a:r>
          </a:p>
          <a:p>
            <a:pPr lvl="3" rtl="0"/>
            <a:r>
              <a:rPr lang="el-GR"/>
              <a:t>Τέταρτου επιπέδου</a:t>
            </a:r>
          </a:p>
          <a:p>
            <a:pPr lvl="4" rtl="0"/>
            <a:r>
              <a:rPr lang="el-GR"/>
              <a:t>Πέμπτου επιπέδου</a:t>
            </a:r>
            <a:endParaRPr lang="el-GR" dirty="0"/>
          </a:p>
        </p:txBody>
      </p:sp>
      <p:sp>
        <p:nvSpPr>
          <p:cNvPr id="5" name="Θέση υποσέλιδου 4"/>
          <p:cNvSpPr>
            <a:spLocks noGrp="1"/>
          </p:cNvSpPr>
          <p:nvPr>
            <p:ph type="ftr" sz="quarter" idx="11"/>
          </p:nvPr>
        </p:nvSpPr>
        <p:spPr/>
        <p:txBody>
          <a:bodyPr rtlCol="0"/>
          <a:lstStyle/>
          <a:p>
            <a:pPr rtl="0"/>
            <a:r>
              <a:rPr lang="el-GR" dirty="0"/>
              <a:t>Προσθήκη υποσέλιδου</a:t>
            </a:r>
          </a:p>
        </p:txBody>
      </p:sp>
      <p:sp>
        <p:nvSpPr>
          <p:cNvPr id="4" name="Θέση ημερομηνίας 3"/>
          <p:cNvSpPr>
            <a:spLocks noGrp="1"/>
          </p:cNvSpPr>
          <p:nvPr>
            <p:ph type="dt" sz="half" idx="10"/>
          </p:nvPr>
        </p:nvSpPr>
        <p:spPr/>
        <p:txBody>
          <a:bodyPr rtlCol="0"/>
          <a:lstStyle/>
          <a:p>
            <a:pPr rtl="0"/>
            <a:fld id="{5F88804F-EC94-4EB7-A72E-4390969D5503}" type="datetime1">
              <a:rPr lang="el-GR" smtClean="0"/>
              <a:pPr rtl="0"/>
              <a:t>30/1/2021</a:t>
            </a:fld>
            <a:endParaRPr lang="el-GR" dirty="0"/>
          </a:p>
        </p:txBody>
      </p:sp>
      <p:sp>
        <p:nvSpPr>
          <p:cNvPr id="6" name="Θέση αριθμού διαφάνειας 5"/>
          <p:cNvSpPr>
            <a:spLocks noGrp="1"/>
          </p:cNvSpPr>
          <p:nvPr>
            <p:ph type="sldNum" sz="quarter" idx="12"/>
          </p:nvPr>
        </p:nvSpPr>
        <p:spPr/>
        <p:txBody>
          <a:bodyPr rtlCol="0"/>
          <a:lstStyle/>
          <a:p>
            <a:pPr rtl="0"/>
            <a:fld id="{E31375A4-56A4-47D6-9801-1991572033F7}" type="slidenum">
              <a:rPr lang="el-GR" smtClean="0"/>
              <a:pPr rtl="0"/>
              <a:t>‹#›</a:t>
            </a:fld>
            <a:endParaRPr lang="el-GR" dirty="0"/>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rtl="0"/>
            <a:r>
              <a:rPr lang="el-GR"/>
              <a:t>Στυλ κύριου τίτλου</a:t>
            </a:r>
          </a:p>
        </p:txBody>
      </p:sp>
      <p:sp>
        <p:nvSpPr>
          <p:cNvPr id="3" name="Θέση περιεχομένου 2"/>
          <p:cNvSpPr>
            <a:spLocks noGrp="1"/>
          </p:cNvSpPr>
          <p:nvPr>
            <p:ph idx="1"/>
          </p:nvPr>
        </p:nvSpPr>
        <p:spPr/>
        <p:txBody>
          <a:bodyPr rtlCol="0"/>
          <a:lstStyle/>
          <a:p>
            <a:pPr lvl="0" rtl="0"/>
            <a:r>
              <a:rPr lang="el-GR"/>
              <a:t>Στυλ υποδείγματος κειμένου</a:t>
            </a:r>
          </a:p>
          <a:p>
            <a:pPr lvl="1" rtl="0"/>
            <a:r>
              <a:rPr lang="el-GR"/>
              <a:t>Δεύτερου επιπέδου</a:t>
            </a:r>
          </a:p>
          <a:p>
            <a:pPr lvl="2" rtl="0"/>
            <a:r>
              <a:rPr lang="el-GR"/>
              <a:t>Τρίτου επιπέδου</a:t>
            </a:r>
          </a:p>
          <a:p>
            <a:pPr lvl="3" rtl="0"/>
            <a:r>
              <a:rPr lang="el-GR"/>
              <a:t>Τέταρτου επιπέδου</a:t>
            </a:r>
          </a:p>
          <a:p>
            <a:pPr lvl="4" rtl="0"/>
            <a:r>
              <a:rPr lang="el-GR"/>
              <a:t>Πέμπτου επιπέδου</a:t>
            </a:r>
          </a:p>
        </p:txBody>
      </p:sp>
      <p:sp>
        <p:nvSpPr>
          <p:cNvPr id="5" name="Θέση υποσέλιδου 4"/>
          <p:cNvSpPr>
            <a:spLocks noGrp="1"/>
          </p:cNvSpPr>
          <p:nvPr>
            <p:ph type="ftr" sz="quarter" idx="11"/>
          </p:nvPr>
        </p:nvSpPr>
        <p:spPr/>
        <p:txBody>
          <a:bodyPr rtlCol="0"/>
          <a:lstStyle/>
          <a:p>
            <a:pPr rtl="0"/>
            <a:r>
              <a:rPr lang="el-GR" dirty="0"/>
              <a:t>Προσθήκη υποσέλιδου</a:t>
            </a:r>
          </a:p>
        </p:txBody>
      </p:sp>
      <p:sp>
        <p:nvSpPr>
          <p:cNvPr id="4" name="Θέση ημερομηνίας 3"/>
          <p:cNvSpPr>
            <a:spLocks noGrp="1"/>
          </p:cNvSpPr>
          <p:nvPr>
            <p:ph type="dt" sz="half" idx="10"/>
          </p:nvPr>
        </p:nvSpPr>
        <p:spPr/>
        <p:txBody>
          <a:bodyPr rtlCol="0"/>
          <a:lstStyle/>
          <a:p>
            <a:pPr rtl="0"/>
            <a:fld id="{61BA2533-B78C-4319-9668-E8781A1B6EA1}" type="datetime1">
              <a:rPr lang="el-GR" smtClean="0"/>
              <a:pPr rtl="0"/>
              <a:t>30/1/2021</a:t>
            </a:fld>
            <a:endParaRPr lang="el-GR" dirty="0"/>
          </a:p>
        </p:txBody>
      </p:sp>
      <p:sp>
        <p:nvSpPr>
          <p:cNvPr id="6" name="Θέση αριθμού διαφάνειας 5"/>
          <p:cNvSpPr>
            <a:spLocks noGrp="1"/>
          </p:cNvSpPr>
          <p:nvPr>
            <p:ph type="sldNum" sz="quarter" idx="12"/>
          </p:nvPr>
        </p:nvSpPr>
        <p:spPr/>
        <p:txBody>
          <a:bodyPr rtlCol="0"/>
          <a:lstStyle/>
          <a:p>
            <a:pPr rtl="0"/>
            <a:fld id="{E31375A4-56A4-47D6-9801-1991572033F7}" type="slidenum">
              <a:rPr lang="el-GR" smtClean="0"/>
              <a:pPr rtl="0"/>
              <a:t>‹#›</a:t>
            </a:fld>
            <a:endParaRPr lang="el-GR" dirty="0"/>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bg>
      <p:bgPr>
        <a:gradFill flip="none" rotWithShape="1">
          <a:gsLst>
            <a:gs pos="0">
              <a:schemeClr val="accent1"/>
            </a:gs>
            <a:gs pos="97000">
              <a:schemeClr val="accent1">
                <a:lumMod val="80000"/>
              </a:schemeClr>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7" name="Ομάδα 6"/>
          <p:cNvGrpSpPr/>
          <p:nvPr userDrawn="1"/>
        </p:nvGrpSpPr>
        <p:grpSpPr bwMode="hidden">
          <a:xfrm>
            <a:off x="-1" y="0"/>
            <a:ext cx="12192002" cy="6858000"/>
            <a:chOff x="-1" y="0"/>
            <a:chExt cx="12192002" cy="6858000"/>
          </a:xfrm>
        </p:grpSpPr>
        <p:cxnSp>
          <p:nvCxnSpPr>
            <p:cNvPr id="8" name="Ευθεία γραμμή σύνδεσης 7"/>
            <p:cNvCxnSpPr/>
            <p:nvPr/>
          </p:nvCxnSpPr>
          <p:spPr bwMode="hidden">
            <a:xfrm>
              <a:off x="610194"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9" name="Ευθεία γραμμή σύνδεσης 8"/>
            <p:cNvCxnSpPr/>
            <p:nvPr/>
          </p:nvCxnSpPr>
          <p:spPr bwMode="hidden">
            <a:xfrm>
              <a:off x="1829332"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 name="Ευθεία γραμμή σύνδεσης 9"/>
            <p:cNvCxnSpPr/>
            <p:nvPr/>
          </p:nvCxnSpPr>
          <p:spPr bwMode="hidden">
            <a:xfrm>
              <a:off x="3048470"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 name="Ευθεία γραμμή σύνδεσης 10"/>
            <p:cNvCxnSpPr/>
            <p:nvPr/>
          </p:nvCxnSpPr>
          <p:spPr bwMode="hidden">
            <a:xfrm>
              <a:off x="4267608"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 name="Ευθεία γραμμή σύνδεσης 11"/>
            <p:cNvCxnSpPr/>
            <p:nvPr/>
          </p:nvCxnSpPr>
          <p:spPr bwMode="hidden">
            <a:xfrm>
              <a:off x="5486746"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 name="Ευθεία γραμμή σύνδεσης 12"/>
            <p:cNvCxnSpPr/>
            <p:nvPr/>
          </p:nvCxnSpPr>
          <p:spPr bwMode="hidden">
            <a:xfrm>
              <a:off x="6705884"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 name="Ευθεία γραμμή σύνδεσης 13"/>
            <p:cNvCxnSpPr/>
            <p:nvPr/>
          </p:nvCxnSpPr>
          <p:spPr bwMode="hidden">
            <a:xfrm>
              <a:off x="7925022"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5" name="Ευθεία γραμμή σύνδεσης 14"/>
            <p:cNvCxnSpPr/>
            <p:nvPr/>
          </p:nvCxnSpPr>
          <p:spPr bwMode="hidden">
            <a:xfrm>
              <a:off x="9144160"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6" name="Ευθεία γραμμή σύνδεσης 15"/>
            <p:cNvCxnSpPr/>
            <p:nvPr/>
          </p:nvCxnSpPr>
          <p:spPr bwMode="hidden">
            <a:xfrm>
              <a:off x="10363298"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7" name="Ευθεία γραμμή σύνδεσης 16"/>
            <p:cNvCxnSpPr/>
            <p:nvPr/>
          </p:nvCxnSpPr>
          <p:spPr bwMode="hidden">
            <a:xfrm>
              <a:off x="11582436"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8" name="Ευθεία γραμμή σύνδεσης 17"/>
            <p:cNvCxnSpPr/>
            <p:nvPr/>
          </p:nvCxnSpPr>
          <p:spPr bwMode="hidden">
            <a:xfrm>
              <a:off x="2819" y="386485"/>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9" name="Ευθεία γραμμή σύνδεσης 18"/>
            <p:cNvCxnSpPr/>
            <p:nvPr/>
          </p:nvCxnSpPr>
          <p:spPr bwMode="hidden">
            <a:xfrm>
              <a:off x="2819" y="1611181"/>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0" name="Ευθεία γραμμή σύνδεσης 19"/>
            <p:cNvCxnSpPr/>
            <p:nvPr/>
          </p:nvCxnSpPr>
          <p:spPr bwMode="hidden">
            <a:xfrm>
              <a:off x="2819" y="2835877"/>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1" name="Ευθεία γραμμή σύνδεσης 20"/>
            <p:cNvCxnSpPr/>
            <p:nvPr/>
          </p:nvCxnSpPr>
          <p:spPr bwMode="hidden">
            <a:xfrm>
              <a:off x="2819" y="4060573"/>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2" name="Ευθεία γραμμή σύνδεσης 21"/>
            <p:cNvCxnSpPr/>
            <p:nvPr/>
          </p:nvCxnSpPr>
          <p:spPr bwMode="hidden">
            <a:xfrm>
              <a:off x="2819" y="5285269"/>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3" name="Ευθεία γραμμή σύνδεσης 22"/>
            <p:cNvCxnSpPr/>
            <p:nvPr/>
          </p:nvCxnSpPr>
          <p:spPr bwMode="hidden">
            <a:xfrm>
              <a:off x="2819" y="6509965"/>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24" name="Ομάδα 23"/>
            <p:cNvGrpSpPr/>
            <p:nvPr userDrawn="1"/>
          </p:nvGrpSpPr>
          <p:grpSpPr bwMode="hidden">
            <a:xfrm>
              <a:off x="-1" y="0"/>
              <a:ext cx="12192001" cy="6858000"/>
              <a:chOff x="-1" y="0"/>
              <a:chExt cx="12192001" cy="6858000"/>
            </a:xfrm>
          </p:grpSpPr>
          <p:cxnSp>
            <p:nvCxnSpPr>
              <p:cNvPr id="42" name="Ευθεία γραμμή σύνδεσης 41"/>
              <p:cNvCxnSpPr/>
              <p:nvPr/>
            </p:nvCxnSpPr>
            <p:spPr bwMode="hidden">
              <a:xfrm>
                <a:off x="225425"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3" name="Ευθεία γραμμή σύνδεσης 42"/>
              <p:cNvCxnSpPr/>
              <p:nvPr/>
            </p:nvCxnSpPr>
            <p:spPr bwMode="hidden">
              <a:xfrm>
                <a:off x="144915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4" name="Ευθεία γραμμή σύνδεσης 43"/>
              <p:cNvCxnSpPr/>
              <p:nvPr/>
            </p:nvCxnSpPr>
            <p:spPr bwMode="hidden">
              <a:xfrm>
                <a:off x="266598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5" name="Ευθεία γραμμή σύνδεσης 44"/>
              <p:cNvCxnSpPr/>
              <p:nvPr/>
            </p:nvCxnSpPr>
            <p:spPr bwMode="hidden">
              <a:xfrm>
                <a:off x="3885119"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6" name="Ευθεία γραμμή σύνδεσης 45"/>
              <p:cNvCxnSpPr/>
              <p:nvPr/>
            </p:nvCxnSpPr>
            <p:spPr bwMode="hidden">
              <a:xfrm>
                <a:off x="510650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47" name="Ομάδα 46"/>
              <p:cNvGrpSpPr/>
              <p:nvPr/>
            </p:nvGrpSpPr>
            <p:grpSpPr bwMode="hidden">
              <a:xfrm>
                <a:off x="6327885" y="0"/>
                <a:ext cx="5864115" cy="5898673"/>
                <a:chOff x="6327885" y="0"/>
                <a:chExt cx="5864115" cy="5898673"/>
              </a:xfrm>
            </p:grpSpPr>
            <p:cxnSp>
              <p:nvCxnSpPr>
                <p:cNvPr id="53" name="Ευθεία γραμμή σύνδεσης 52"/>
                <p:cNvCxnSpPr/>
                <p:nvPr/>
              </p:nvCxnSpPr>
              <p:spPr bwMode="hidden">
                <a:xfrm>
                  <a:off x="6327885" y="0"/>
                  <a:ext cx="5864115" cy="5898673"/>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4" name="Ευθεία γραμμή σύνδεσης 53"/>
                <p:cNvCxnSpPr/>
                <p:nvPr/>
              </p:nvCxnSpPr>
              <p:spPr bwMode="hidden">
                <a:xfrm>
                  <a:off x="7549268" y="0"/>
                  <a:ext cx="4642732" cy="467242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5" name="Ευθεία γραμμή σύνδεσης 54"/>
                <p:cNvCxnSpPr/>
                <p:nvPr/>
              </p:nvCxnSpPr>
              <p:spPr bwMode="hidden">
                <a:xfrm>
                  <a:off x="8772997" y="0"/>
                  <a:ext cx="3419003" cy="34567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Ευθεία γραμμή σύνδεσης 55"/>
                <p:cNvCxnSpPr/>
                <p:nvPr/>
              </p:nvCxnSpPr>
              <p:spPr bwMode="hidden">
                <a:xfrm>
                  <a:off x="9982200" y="0"/>
                  <a:ext cx="2209800" cy="222646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Ευθεία γραμμή σύνδεσης 56"/>
                <p:cNvCxnSpPr/>
                <p:nvPr/>
              </p:nvCxnSpPr>
              <p:spPr bwMode="hidden">
                <a:xfrm>
                  <a:off x="11199019" y="0"/>
                  <a:ext cx="992981" cy="1002506"/>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48" name="Ευθεία γραμμή σύνδεσης 47"/>
              <p:cNvCxnSpPr/>
              <p:nvPr/>
            </p:nvCxnSpPr>
            <p:spPr bwMode="hidden">
              <a:xfrm flipH="1" flipV="1">
                <a:off x="-1" y="1012053"/>
                <a:ext cx="5828811" cy="58459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9" name="Ευθεία γραμμή σύνδεσης 48"/>
              <p:cNvCxnSpPr/>
              <p:nvPr/>
            </p:nvCxnSpPr>
            <p:spPr bwMode="hidden">
              <a:xfrm flipH="1" flipV="1">
                <a:off x="-1" y="2227340"/>
                <a:ext cx="4614781" cy="4630658"/>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0" name="Ευθεία γραμμή σύνδεσης 49"/>
              <p:cNvCxnSpPr/>
              <p:nvPr/>
            </p:nvCxnSpPr>
            <p:spPr bwMode="hidden">
              <a:xfrm flipH="1" flipV="1">
                <a:off x="-1" y="3432149"/>
                <a:ext cx="3398419" cy="34258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1" name="Ευθεία γραμμή σύνδεσης 50"/>
              <p:cNvCxnSpPr/>
              <p:nvPr/>
            </p:nvCxnSpPr>
            <p:spPr bwMode="hidden">
              <a:xfrm flipH="1" flipV="1">
                <a:off x="-1" y="4651431"/>
                <a:ext cx="2196496" cy="2206567"/>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2" name="Ευθεία γραμμή σύνδεσης 51"/>
              <p:cNvCxnSpPr/>
              <p:nvPr/>
            </p:nvCxnSpPr>
            <p:spPr bwMode="hidden">
              <a:xfrm flipH="1" flipV="1">
                <a:off x="-1" y="5864453"/>
                <a:ext cx="987003" cy="9935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grpSp>
          <p:nvGrpSpPr>
            <p:cNvPr id="25" name="Ομάδα 24"/>
            <p:cNvGrpSpPr/>
            <p:nvPr userDrawn="1"/>
          </p:nvGrpSpPr>
          <p:grpSpPr bwMode="hidden">
            <a:xfrm flipH="1">
              <a:off x="0" y="0"/>
              <a:ext cx="12192001" cy="6858000"/>
              <a:chOff x="-1" y="0"/>
              <a:chExt cx="12192001" cy="6858000"/>
            </a:xfrm>
          </p:grpSpPr>
          <p:cxnSp>
            <p:nvCxnSpPr>
              <p:cNvPr id="26" name="Ευθεία γραμμή σύνδεσης 25"/>
              <p:cNvCxnSpPr/>
              <p:nvPr/>
            </p:nvCxnSpPr>
            <p:spPr bwMode="hidden">
              <a:xfrm>
                <a:off x="225425"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7" name="Ευθεία γραμμή σύνδεσης 26"/>
              <p:cNvCxnSpPr/>
              <p:nvPr/>
            </p:nvCxnSpPr>
            <p:spPr bwMode="hidden">
              <a:xfrm>
                <a:off x="144915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8" name="Ευθεία γραμμή σύνδεσης 27"/>
              <p:cNvCxnSpPr/>
              <p:nvPr/>
            </p:nvCxnSpPr>
            <p:spPr bwMode="hidden">
              <a:xfrm>
                <a:off x="266598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9" name="Ευθεία γραμμή σύνδεσης 28"/>
              <p:cNvCxnSpPr/>
              <p:nvPr/>
            </p:nvCxnSpPr>
            <p:spPr bwMode="hidden">
              <a:xfrm>
                <a:off x="3885119"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0" name="Ευθεία γραμμή σύνδεσης 29"/>
              <p:cNvCxnSpPr/>
              <p:nvPr/>
            </p:nvCxnSpPr>
            <p:spPr bwMode="hidden">
              <a:xfrm>
                <a:off x="515064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31" name="Ομάδα 30"/>
              <p:cNvGrpSpPr/>
              <p:nvPr/>
            </p:nvGrpSpPr>
            <p:grpSpPr bwMode="hidden">
              <a:xfrm>
                <a:off x="6327885" y="0"/>
                <a:ext cx="5864115" cy="5898673"/>
                <a:chOff x="6327885" y="0"/>
                <a:chExt cx="5864115" cy="5898673"/>
              </a:xfrm>
            </p:grpSpPr>
            <p:cxnSp>
              <p:nvCxnSpPr>
                <p:cNvPr id="37" name="Ευθεία γραμμή σύνδεσης 36"/>
                <p:cNvCxnSpPr/>
                <p:nvPr/>
              </p:nvCxnSpPr>
              <p:spPr bwMode="hidden">
                <a:xfrm>
                  <a:off x="6327885" y="0"/>
                  <a:ext cx="5864115" cy="5898673"/>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8" name="Ευθεία γραμμή σύνδεσης 37"/>
                <p:cNvCxnSpPr/>
                <p:nvPr/>
              </p:nvCxnSpPr>
              <p:spPr bwMode="hidden">
                <a:xfrm>
                  <a:off x="7549268" y="0"/>
                  <a:ext cx="4642732" cy="467242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9" name="Ευθεία γραμμή σύνδεσης 38"/>
                <p:cNvCxnSpPr/>
                <p:nvPr/>
              </p:nvCxnSpPr>
              <p:spPr bwMode="hidden">
                <a:xfrm>
                  <a:off x="8772997" y="0"/>
                  <a:ext cx="3419003" cy="34567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0" name="Ευθεία γραμμή σύνδεσης 39"/>
                <p:cNvCxnSpPr/>
                <p:nvPr/>
              </p:nvCxnSpPr>
              <p:spPr bwMode="hidden">
                <a:xfrm>
                  <a:off x="9982200" y="0"/>
                  <a:ext cx="2209800" cy="222646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1" name="Ευθεία γραμμή σύνδεσης 40"/>
                <p:cNvCxnSpPr/>
                <p:nvPr/>
              </p:nvCxnSpPr>
              <p:spPr bwMode="hidden">
                <a:xfrm>
                  <a:off x="11199019" y="0"/>
                  <a:ext cx="992981" cy="1002506"/>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32" name="Ευθεία γραμμή σύνδεσης 31"/>
              <p:cNvCxnSpPr/>
              <p:nvPr/>
            </p:nvCxnSpPr>
            <p:spPr bwMode="hidden">
              <a:xfrm flipH="1" flipV="1">
                <a:off x="-1" y="1012053"/>
                <a:ext cx="5828811" cy="58459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3" name="Ευθεία γραμμή σύνδεσης 32"/>
              <p:cNvCxnSpPr/>
              <p:nvPr/>
            </p:nvCxnSpPr>
            <p:spPr bwMode="hidden">
              <a:xfrm flipH="1" flipV="1">
                <a:off x="-1" y="2227340"/>
                <a:ext cx="4614781" cy="4630658"/>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4" name="Ευθεία γραμμή σύνδεσης 33"/>
              <p:cNvCxnSpPr/>
              <p:nvPr/>
            </p:nvCxnSpPr>
            <p:spPr bwMode="hidden">
              <a:xfrm flipH="1" flipV="1">
                <a:off x="-1" y="3432149"/>
                <a:ext cx="3398419" cy="34258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5" name="Ευθεία γραμμή σύνδεσης 34"/>
              <p:cNvCxnSpPr/>
              <p:nvPr/>
            </p:nvCxnSpPr>
            <p:spPr bwMode="hidden">
              <a:xfrm flipH="1" flipV="1">
                <a:off x="-1" y="4651431"/>
                <a:ext cx="2196496" cy="2206567"/>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6" name="Ευθεία γραμμή σύνδεσης 35"/>
              <p:cNvCxnSpPr/>
              <p:nvPr/>
            </p:nvCxnSpPr>
            <p:spPr bwMode="hidden">
              <a:xfrm flipH="1" flipV="1">
                <a:off x="-1" y="5864453"/>
                <a:ext cx="987003" cy="9935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grpSp>
      <p:sp>
        <p:nvSpPr>
          <p:cNvPr id="2" name="Τίτλος 1"/>
          <p:cNvSpPr>
            <a:spLocks noGrp="1"/>
          </p:cNvSpPr>
          <p:nvPr>
            <p:ph type="title"/>
          </p:nvPr>
        </p:nvSpPr>
        <p:spPr>
          <a:xfrm>
            <a:off x="1295400" y="2541573"/>
            <a:ext cx="9601200" cy="2743200"/>
          </a:xfrm>
        </p:spPr>
        <p:txBody>
          <a:bodyPr rtlCol="0" anchor="b">
            <a:normAutofit/>
          </a:bodyPr>
          <a:lstStyle>
            <a:lvl1pPr>
              <a:lnSpc>
                <a:spcPct val="85000"/>
              </a:lnSpc>
              <a:defRPr sz="6000" cap="none" baseline="0">
                <a:solidFill>
                  <a:schemeClr val="tx1"/>
                </a:solidFill>
              </a:defRPr>
            </a:lvl1pPr>
          </a:lstStyle>
          <a:p>
            <a:pPr rtl="0"/>
            <a:r>
              <a:rPr lang="el-GR"/>
              <a:t>Στυλ κύριου τίτλου</a:t>
            </a:r>
            <a:endParaRPr lang="el-GR" dirty="0"/>
          </a:p>
        </p:txBody>
      </p:sp>
      <p:sp>
        <p:nvSpPr>
          <p:cNvPr id="3" name="Θέση κειμένου 2"/>
          <p:cNvSpPr>
            <a:spLocks noGrp="1"/>
          </p:cNvSpPr>
          <p:nvPr>
            <p:ph type="body" idx="1"/>
          </p:nvPr>
        </p:nvSpPr>
        <p:spPr>
          <a:xfrm>
            <a:off x="1295400" y="5431536"/>
            <a:ext cx="9601200" cy="457200"/>
          </a:xfrm>
        </p:spPr>
        <p:txBody>
          <a:bodyPr rtlCol="0">
            <a:normAutofit/>
          </a:bodyPr>
          <a:lstStyle>
            <a:lvl1pPr marL="0" indent="0">
              <a:spcBef>
                <a:spcPts val="0"/>
              </a:spcBef>
              <a:buNone/>
              <a:defRPr sz="2000" b="0">
                <a:solidFill>
                  <a:schemeClr val="tx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rtl="0"/>
            <a:r>
              <a:rPr lang="el-GR"/>
              <a:t>Στυλ υποδείγματος κειμένου</a:t>
            </a:r>
          </a:p>
        </p:txBody>
      </p:sp>
      <p:cxnSp>
        <p:nvCxnSpPr>
          <p:cNvPr id="58" name="Ευθεία γραμμή σύνδεσης 57"/>
          <p:cNvCxnSpPr/>
          <p:nvPr userDrawn="1"/>
        </p:nvCxnSpPr>
        <p:spPr>
          <a:xfrm>
            <a:off x="1295400" y="5294175"/>
            <a:ext cx="9601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67780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rtl="0"/>
            <a:r>
              <a:rPr lang="el-GR"/>
              <a:t>Στυλ κύριου τίτλου</a:t>
            </a:r>
          </a:p>
        </p:txBody>
      </p:sp>
      <p:sp>
        <p:nvSpPr>
          <p:cNvPr id="3" name="Θέση περιεχομένου 2"/>
          <p:cNvSpPr>
            <a:spLocks noGrp="1"/>
          </p:cNvSpPr>
          <p:nvPr>
            <p:ph sz="half" idx="1"/>
          </p:nvPr>
        </p:nvSpPr>
        <p:spPr>
          <a:xfrm>
            <a:off x="1295400" y="1981199"/>
            <a:ext cx="4572000" cy="3810001"/>
          </a:xfrm>
        </p:spPr>
        <p:txBody>
          <a:bodyPr rtlCol="0">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rtl="0"/>
            <a:r>
              <a:rPr lang="el-GR"/>
              <a:t>Στυλ υποδείγματος κειμένου</a:t>
            </a:r>
          </a:p>
          <a:p>
            <a:pPr lvl="1" rtl="0"/>
            <a:r>
              <a:rPr lang="el-GR"/>
              <a:t>Δεύτερου επιπέδου</a:t>
            </a:r>
          </a:p>
          <a:p>
            <a:pPr lvl="2" rtl="0"/>
            <a:r>
              <a:rPr lang="el-GR"/>
              <a:t>Τρίτου επιπέδου</a:t>
            </a:r>
          </a:p>
          <a:p>
            <a:pPr lvl="3" rtl="0"/>
            <a:r>
              <a:rPr lang="el-GR"/>
              <a:t>Τέταρτου επιπέδου</a:t>
            </a:r>
          </a:p>
          <a:p>
            <a:pPr lvl="4" rtl="0"/>
            <a:r>
              <a:rPr lang="el-GR"/>
              <a:t>Πέμπτου επιπέδου</a:t>
            </a:r>
            <a:endParaRPr lang="el-GR" dirty="0"/>
          </a:p>
        </p:txBody>
      </p:sp>
      <p:sp>
        <p:nvSpPr>
          <p:cNvPr id="4" name="Θέση περιεχομένου 3"/>
          <p:cNvSpPr>
            <a:spLocks noGrp="1"/>
          </p:cNvSpPr>
          <p:nvPr>
            <p:ph sz="half" idx="2"/>
          </p:nvPr>
        </p:nvSpPr>
        <p:spPr>
          <a:xfrm>
            <a:off x="6324600" y="1981199"/>
            <a:ext cx="4572000" cy="3810001"/>
          </a:xfrm>
        </p:spPr>
        <p:txBody>
          <a:bodyPr rtlCol="0">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rtl="0"/>
            <a:r>
              <a:rPr lang="el-GR"/>
              <a:t>Στυλ υποδείγματος κειμένου</a:t>
            </a:r>
          </a:p>
          <a:p>
            <a:pPr lvl="1" rtl="0"/>
            <a:r>
              <a:rPr lang="el-GR"/>
              <a:t>Δεύτερου επιπέδου</a:t>
            </a:r>
          </a:p>
          <a:p>
            <a:pPr lvl="2" rtl="0"/>
            <a:r>
              <a:rPr lang="el-GR"/>
              <a:t>Τρίτου επιπέδου</a:t>
            </a:r>
          </a:p>
          <a:p>
            <a:pPr lvl="3" rtl="0"/>
            <a:r>
              <a:rPr lang="el-GR"/>
              <a:t>Τέταρτου επιπέδου</a:t>
            </a:r>
          </a:p>
          <a:p>
            <a:pPr lvl="4" rtl="0"/>
            <a:r>
              <a:rPr lang="el-GR"/>
              <a:t>Πέμπτου επιπέδου</a:t>
            </a:r>
          </a:p>
        </p:txBody>
      </p:sp>
      <p:sp>
        <p:nvSpPr>
          <p:cNvPr id="6" name="Θέση υποσέλιδου 5"/>
          <p:cNvSpPr>
            <a:spLocks noGrp="1"/>
          </p:cNvSpPr>
          <p:nvPr>
            <p:ph type="ftr" sz="quarter" idx="11"/>
          </p:nvPr>
        </p:nvSpPr>
        <p:spPr/>
        <p:txBody>
          <a:bodyPr rtlCol="0"/>
          <a:lstStyle/>
          <a:p>
            <a:pPr rtl="0"/>
            <a:r>
              <a:rPr lang="el-GR" dirty="0"/>
              <a:t>Προσθήκη υποσέλιδου</a:t>
            </a:r>
          </a:p>
        </p:txBody>
      </p:sp>
      <p:sp>
        <p:nvSpPr>
          <p:cNvPr id="5" name="Θέση ημερομηνίας 4"/>
          <p:cNvSpPr>
            <a:spLocks noGrp="1"/>
          </p:cNvSpPr>
          <p:nvPr>
            <p:ph type="dt" sz="half" idx="10"/>
          </p:nvPr>
        </p:nvSpPr>
        <p:spPr/>
        <p:txBody>
          <a:bodyPr rtlCol="0"/>
          <a:lstStyle/>
          <a:p>
            <a:pPr rtl="0"/>
            <a:fld id="{5245A5E0-1A0E-4CAC-A5F3-B68AA6966061}" type="datetime1">
              <a:rPr lang="el-GR" smtClean="0"/>
              <a:pPr rtl="0"/>
              <a:t>30/1/2021</a:t>
            </a:fld>
            <a:endParaRPr lang="el-GR" dirty="0"/>
          </a:p>
        </p:txBody>
      </p:sp>
      <p:sp>
        <p:nvSpPr>
          <p:cNvPr id="7" name="Θέση αριθμού διαφάνειας 6"/>
          <p:cNvSpPr>
            <a:spLocks noGrp="1"/>
          </p:cNvSpPr>
          <p:nvPr>
            <p:ph type="sldNum" sz="quarter" idx="12"/>
          </p:nvPr>
        </p:nvSpPr>
        <p:spPr/>
        <p:txBody>
          <a:bodyPr rtlCol="0"/>
          <a:lstStyle/>
          <a:p>
            <a:pPr rtl="0"/>
            <a:fld id="{E31375A4-56A4-47D6-9801-1991572033F7}" type="slidenum">
              <a:rPr lang="el-GR" smtClean="0"/>
              <a:pPr rtl="0"/>
              <a:t>‹#›</a:t>
            </a:fld>
            <a:endParaRPr lang="el-GR" dirty="0"/>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rtl="0"/>
            <a:r>
              <a:rPr lang="el-GR"/>
              <a:t>Στυλ κύριου τίτλου</a:t>
            </a:r>
          </a:p>
        </p:txBody>
      </p:sp>
      <p:sp>
        <p:nvSpPr>
          <p:cNvPr id="3" name="Θέση κειμένου 2"/>
          <p:cNvSpPr>
            <a:spLocks noGrp="1"/>
          </p:cNvSpPr>
          <p:nvPr>
            <p:ph type="body" idx="1"/>
          </p:nvPr>
        </p:nvSpPr>
        <p:spPr>
          <a:xfrm>
            <a:off x="1295400" y="1818322"/>
            <a:ext cx="4572000" cy="641350"/>
          </a:xfrm>
        </p:spPr>
        <p:txBody>
          <a:bodyPr rtlCol="0" anchor="ctr">
            <a:normAutofit/>
          </a:bodyPr>
          <a:lstStyle>
            <a:lvl1pPr marL="0" indent="0">
              <a:spcBef>
                <a:spcPts val="0"/>
              </a:spcBef>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l-GR"/>
              <a:t>Στυλ υποδείγματος κειμένου</a:t>
            </a:r>
          </a:p>
        </p:txBody>
      </p:sp>
      <p:sp>
        <p:nvSpPr>
          <p:cNvPr id="4" name="Θέση περιεχομένου 3"/>
          <p:cNvSpPr>
            <a:spLocks noGrp="1"/>
          </p:cNvSpPr>
          <p:nvPr>
            <p:ph sz="half" idx="2"/>
          </p:nvPr>
        </p:nvSpPr>
        <p:spPr>
          <a:xfrm>
            <a:off x="1295400" y="2503713"/>
            <a:ext cx="4572000" cy="3287487"/>
          </a:xfrm>
        </p:spPr>
        <p:txBody>
          <a:bodyPr rtlCol="0">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el-GR"/>
              <a:t>Στυλ υποδείγματος κειμένου</a:t>
            </a:r>
          </a:p>
          <a:p>
            <a:pPr lvl="1" rtl="0"/>
            <a:r>
              <a:rPr lang="el-GR"/>
              <a:t>Δεύτερου επιπέδου</a:t>
            </a:r>
          </a:p>
          <a:p>
            <a:pPr lvl="2" rtl="0"/>
            <a:r>
              <a:rPr lang="el-GR"/>
              <a:t>Τρίτου επιπέδου</a:t>
            </a:r>
          </a:p>
          <a:p>
            <a:pPr lvl="3" rtl="0"/>
            <a:r>
              <a:rPr lang="el-GR"/>
              <a:t>Τέταρτου επιπέδου</a:t>
            </a:r>
          </a:p>
          <a:p>
            <a:pPr lvl="4" rtl="0"/>
            <a:r>
              <a:rPr lang="el-GR"/>
              <a:t>Πέμπτου επιπέδου</a:t>
            </a:r>
            <a:endParaRPr lang="el-GR" dirty="0"/>
          </a:p>
        </p:txBody>
      </p:sp>
      <p:sp>
        <p:nvSpPr>
          <p:cNvPr id="5" name="Θέση κειμένου 4"/>
          <p:cNvSpPr>
            <a:spLocks noGrp="1"/>
          </p:cNvSpPr>
          <p:nvPr>
            <p:ph type="body" sz="quarter" idx="3"/>
          </p:nvPr>
        </p:nvSpPr>
        <p:spPr>
          <a:xfrm>
            <a:off x="6324600" y="1818322"/>
            <a:ext cx="4572000" cy="641350"/>
          </a:xfrm>
        </p:spPr>
        <p:txBody>
          <a:bodyPr rtlCol="0" anchor="ctr">
            <a:normAutofit/>
          </a:bodyPr>
          <a:lstStyle>
            <a:lvl1pPr marL="0" indent="0">
              <a:spcBef>
                <a:spcPts val="0"/>
              </a:spcBef>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l-GR"/>
              <a:t>Στυλ υποδείγματος κειμένου</a:t>
            </a:r>
          </a:p>
        </p:txBody>
      </p:sp>
      <p:sp>
        <p:nvSpPr>
          <p:cNvPr id="6" name="Θέση περιεχομένου 5"/>
          <p:cNvSpPr>
            <a:spLocks noGrp="1"/>
          </p:cNvSpPr>
          <p:nvPr>
            <p:ph sz="quarter" idx="4"/>
          </p:nvPr>
        </p:nvSpPr>
        <p:spPr>
          <a:xfrm>
            <a:off x="6324600" y="2503713"/>
            <a:ext cx="4572000" cy="3287487"/>
          </a:xfrm>
        </p:spPr>
        <p:txBody>
          <a:bodyPr rtlCol="0">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el-GR"/>
              <a:t>Στυλ υποδείγματος κειμένου</a:t>
            </a:r>
          </a:p>
          <a:p>
            <a:pPr lvl="1" rtl="0"/>
            <a:r>
              <a:rPr lang="el-GR"/>
              <a:t>Δεύτερου επιπέδου</a:t>
            </a:r>
          </a:p>
          <a:p>
            <a:pPr lvl="2" rtl="0"/>
            <a:r>
              <a:rPr lang="el-GR"/>
              <a:t>Τρίτου επιπέδου</a:t>
            </a:r>
          </a:p>
          <a:p>
            <a:pPr lvl="3" rtl="0"/>
            <a:r>
              <a:rPr lang="el-GR"/>
              <a:t>Τέταρτου επιπέδου</a:t>
            </a:r>
          </a:p>
          <a:p>
            <a:pPr lvl="4" rtl="0"/>
            <a:r>
              <a:rPr lang="el-GR"/>
              <a:t>Πέμπτου επιπέδου</a:t>
            </a:r>
          </a:p>
        </p:txBody>
      </p:sp>
      <p:sp>
        <p:nvSpPr>
          <p:cNvPr id="8" name="Θέση υποσέλιδου 7"/>
          <p:cNvSpPr>
            <a:spLocks noGrp="1"/>
          </p:cNvSpPr>
          <p:nvPr>
            <p:ph type="ftr" sz="quarter" idx="11"/>
          </p:nvPr>
        </p:nvSpPr>
        <p:spPr/>
        <p:txBody>
          <a:bodyPr rtlCol="0"/>
          <a:lstStyle/>
          <a:p>
            <a:pPr rtl="0"/>
            <a:r>
              <a:rPr lang="el-GR" dirty="0"/>
              <a:t>Προσθήκη υποσέλιδου</a:t>
            </a:r>
          </a:p>
        </p:txBody>
      </p:sp>
      <p:sp>
        <p:nvSpPr>
          <p:cNvPr id="7" name="Θέση ημερομηνίας 6"/>
          <p:cNvSpPr>
            <a:spLocks noGrp="1"/>
          </p:cNvSpPr>
          <p:nvPr>
            <p:ph type="dt" sz="half" idx="10"/>
          </p:nvPr>
        </p:nvSpPr>
        <p:spPr/>
        <p:txBody>
          <a:bodyPr rtlCol="0"/>
          <a:lstStyle/>
          <a:p>
            <a:pPr rtl="0"/>
            <a:fld id="{5FF74989-93D9-4BE5-98E5-F0832F15830C}" type="datetime1">
              <a:rPr lang="el-GR" smtClean="0"/>
              <a:pPr rtl="0"/>
              <a:t>30/1/2021</a:t>
            </a:fld>
            <a:endParaRPr lang="el-GR" dirty="0"/>
          </a:p>
        </p:txBody>
      </p:sp>
      <p:sp>
        <p:nvSpPr>
          <p:cNvPr id="9" name="Θέση αριθμού διαφάνειας 8"/>
          <p:cNvSpPr>
            <a:spLocks noGrp="1"/>
          </p:cNvSpPr>
          <p:nvPr>
            <p:ph type="sldNum" sz="quarter" idx="12"/>
          </p:nvPr>
        </p:nvSpPr>
        <p:spPr/>
        <p:txBody>
          <a:bodyPr rtlCol="0"/>
          <a:lstStyle/>
          <a:p>
            <a:pPr rtl="0"/>
            <a:fld id="{E31375A4-56A4-47D6-9801-1991572033F7}" type="slidenum">
              <a:rPr lang="el-GR" smtClean="0"/>
              <a:pPr rtl="0"/>
              <a:t>‹#›</a:t>
            </a:fld>
            <a:endParaRPr lang="el-GR" dirty="0"/>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rtl="0"/>
            <a:r>
              <a:rPr lang="el-GR"/>
              <a:t>Στυλ κύριου τίτλου</a:t>
            </a:r>
          </a:p>
        </p:txBody>
      </p:sp>
      <p:sp>
        <p:nvSpPr>
          <p:cNvPr id="4" name="Θέση υποσέλιδου 3"/>
          <p:cNvSpPr>
            <a:spLocks noGrp="1"/>
          </p:cNvSpPr>
          <p:nvPr>
            <p:ph type="ftr" sz="quarter" idx="11"/>
          </p:nvPr>
        </p:nvSpPr>
        <p:spPr/>
        <p:txBody>
          <a:bodyPr rtlCol="0"/>
          <a:lstStyle/>
          <a:p>
            <a:pPr rtl="0"/>
            <a:r>
              <a:rPr lang="el-GR" dirty="0"/>
              <a:t>Προσθήκη υποσέλιδου</a:t>
            </a:r>
          </a:p>
        </p:txBody>
      </p:sp>
      <p:sp>
        <p:nvSpPr>
          <p:cNvPr id="3" name="Θέση ημερομηνίας 2"/>
          <p:cNvSpPr>
            <a:spLocks noGrp="1"/>
          </p:cNvSpPr>
          <p:nvPr>
            <p:ph type="dt" sz="half" idx="10"/>
          </p:nvPr>
        </p:nvSpPr>
        <p:spPr/>
        <p:txBody>
          <a:bodyPr rtlCol="0"/>
          <a:lstStyle/>
          <a:p>
            <a:pPr rtl="0"/>
            <a:fld id="{3C7E94CE-FC02-466C-8703-0695B282E26C}" type="datetime1">
              <a:rPr lang="el-GR" smtClean="0"/>
              <a:pPr rtl="0"/>
              <a:t>30/1/2021</a:t>
            </a:fld>
            <a:endParaRPr lang="el-GR" dirty="0"/>
          </a:p>
        </p:txBody>
      </p:sp>
      <p:sp>
        <p:nvSpPr>
          <p:cNvPr id="5" name="Θέση αριθμού διαφάνειας 4"/>
          <p:cNvSpPr>
            <a:spLocks noGrp="1"/>
          </p:cNvSpPr>
          <p:nvPr>
            <p:ph type="sldNum" sz="quarter" idx="12"/>
          </p:nvPr>
        </p:nvSpPr>
        <p:spPr/>
        <p:txBody>
          <a:bodyPr rtlCol="0"/>
          <a:lstStyle/>
          <a:p>
            <a:pPr rtl="0"/>
            <a:fld id="{E31375A4-56A4-47D6-9801-1991572033F7}" type="slidenum">
              <a:rPr lang="el-GR" smtClean="0"/>
              <a:pPr rtl="0"/>
              <a:t>‹#›</a:t>
            </a:fld>
            <a:endParaRPr lang="el-GR" dirty="0"/>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ό">
    <p:spTree>
      <p:nvGrpSpPr>
        <p:cNvPr id="1" name=""/>
        <p:cNvGrpSpPr/>
        <p:nvPr/>
      </p:nvGrpSpPr>
      <p:grpSpPr>
        <a:xfrm>
          <a:off x="0" y="0"/>
          <a:ext cx="0" cy="0"/>
          <a:chOff x="0" y="0"/>
          <a:chExt cx="0" cy="0"/>
        </a:xfrm>
      </p:grpSpPr>
      <p:grpSp>
        <p:nvGrpSpPr>
          <p:cNvPr id="161" name="Ομάδα 160"/>
          <p:cNvGrpSpPr/>
          <p:nvPr userDrawn="1"/>
        </p:nvGrpSpPr>
        <p:grpSpPr bwMode="hidden">
          <a:xfrm>
            <a:off x="-1" y="0"/>
            <a:ext cx="12192002" cy="6858000"/>
            <a:chOff x="-1" y="0"/>
            <a:chExt cx="12192002" cy="6858000"/>
          </a:xfrm>
        </p:grpSpPr>
        <p:cxnSp>
          <p:nvCxnSpPr>
            <p:cNvPr id="162" name="Ευθεία γραμμή σύνδεσης 161"/>
            <p:cNvCxnSpPr/>
            <p:nvPr/>
          </p:nvCxnSpPr>
          <p:spPr bwMode="hidden">
            <a:xfrm>
              <a:off x="610194"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3" name="Ευθεία γραμμή σύνδεσης 162"/>
            <p:cNvCxnSpPr/>
            <p:nvPr/>
          </p:nvCxnSpPr>
          <p:spPr bwMode="hidden">
            <a:xfrm>
              <a:off x="1829332"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4" name="Ευθεία γραμμή σύνδεσης 163"/>
            <p:cNvCxnSpPr/>
            <p:nvPr/>
          </p:nvCxnSpPr>
          <p:spPr bwMode="hidden">
            <a:xfrm>
              <a:off x="3048470"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5" name="Ευθεία γραμμή σύνδεσης 164"/>
            <p:cNvCxnSpPr/>
            <p:nvPr/>
          </p:nvCxnSpPr>
          <p:spPr bwMode="hidden">
            <a:xfrm>
              <a:off x="4267608"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6" name="Ευθεία γραμμή σύνδεσης 165"/>
            <p:cNvCxnSpPr/>
            <p:nvPr/>
          </p:nvCxnSpPr>
          <p:spPr bwMode="hidden">
            <a:xfrm>
              <a:off x="5486746"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7" name="Ευθεία γραμμή σύνδεσης 166"/>
            <p:cNvCxnSpPr/>
            <p:nvPr/>
          </p:nvCxnSpPr>
          <p:spPr bwMode="hidden">
            <a:xfrm>
              <a:off x="6705884"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8" name="Ευθεία γραμμή σύνδεσης 167"/>
            <p:cNvCxnSpPr/>
            <p:nvPr/>
          </p:nvCxnSpPr>
          <p:spPr bwMode="hidden">
            <a:xfrm>
              <a:off x="7925022"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9" name="Ευθεία γραμμή σύνδεσης 168"/>
            <p:cNvCxnSpPr/>
            <p:nvPr/>
          </p:nvCxnSpPr>
          <p:spPr bwMode="hidden">
            <a:xfrm>
              <a:off x="9144160"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0" name="Ευθεία γραμμή σύνδεσης 169"/>
            <p:cNvCxnSpPr/>
            <p:nvPr/>
          </p:nvCxnSpPr>
          <p:spPr bwMode="hidden">
            <a:xfrm>
              <a:off x="10363298"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1" name="Ευθεία γραμμή σύνδεσης 170"/>
            <p:cNvCxnSpPr/>
            <p:nvPr/>
          </p:nvCxnSpPr>
          <p:spPr bwMode="hidden">
            <a:xfrm>
              <a:off x="11582436"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2" name="Ευθεία γραμμή σύνδεσης 171"/>
            <p:cNvCxnSpPr/>
            <p:nvPr/>
          </p:nvCxnSpPr>
          <p:spPr bwMode="hidden">
            <a:xfrm>
              <a:off x="2819" y="386485"/>
              <a:ext cx="12188952" cy="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3" name="Ευθεία γραμμή σύνδεσης 172"/>
            <p:cNvCxnSpPr/>
            <p:nvPr/>
          </p:nvCxnSpPr>
          <p:spPr bwMode="hidden">
            <a:xfrm>
              <a:off x="2819" y="1611181"/>
              <a:ext cx="12188952" cy="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4" name="Ευθεία γραμμή σύνδεσης 173"/>
            <p:cNvCxnSpPr/>
            <p:nvPr/>
          </p:nvCxnSpPr>
          <p:spPr bwMode="hidden">
            <a:xfrm>
              <a:off x="2819" y="2835877"/>
              <a:ext cx="12188952" cy="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5" name="Ευθεία γραμμή σύνδεσης 174"/>
            <p:cNvCxnSpPr/>
            <p:nvPr/>
          </p:nvCxnSpPr>
          <p:spPr bwMode="hidden">
            <a:xfrm>
              <a:off x="2819" y="4060573"/>
              <a:ext cx="12188952" cy="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6" name="Ευθεία γραμμή σύνδεσης 175"/>
            <p:cNvCxnSpPr/>
            <p:nvPr/>
          </p:nvCxnSpPr>
          <p:spPr bwMode="hidden">
            <a:xfrm>
              <a:off x="2819" y="5285269"/>
              <a:ext cx="12188952" cy="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7" name="Ευθεία γραμμή σύνδεσης 176"/>
            <p:cNvCxnSpPr/>
            <p:nvPr/>
          </p:nvCxnSpPr>
          <p:spPr bwMode="hidden">
            <a:xfrm>
              <a:off x="2819" y="6509965"/>
              <a:ext cx="12188952" cy="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nvGrpSpPr>
            <p:cNvPr id="178" name="Ομάδα 177"/>
            <p:cNvGrpSpPr/>
            <p:nvPr userDrawn="1"/>
          </p:nvGrpSpPr>
          <p:grpSpPr bwMode="hidden">
            <a:xfrm>
              <a:off x="-1" y="0"/>
              <a:ext cx="12192001" cy="6858000"/>
              <a:chOff x="-1" y="0"/>
              <a:chExt cx="12192001" cy="6858000"/>
            </a:xfrm>
          </p:grpSpPr>
          <p:cxnSp>
            <p:nvCxnSpPr>
              <p:cNvPr id="196" name="Ευθεία γραμμή σύνδεσης 195"/>
              <p:cNvCxnSpPr/>
              <p:nvPr/>
            </p:nvCxnSpPr>
            <p:spPr bwMode="hidden">
              <a:xfrm>
                <a:off x="225425"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7" name="Ευθεία γραμμή σύνδεσης 196"/>
              <p:cNvCxnSpPr/>
              <p:nvPr/>
            </p:nvCxnSpPr>
            <p:spPr bwMode="hidden">
              <a:xfrm>
                <a:off x="1449154"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8" name="Ευθεία γραμμή σύνδεσης 197"/>
              <p:cNvCxnSpPr/>
              <p:nvPr/>
            </p:nvCxnSpPr>
            <p:spPr bwMode="hidden">
              <a:xfrm>
                <a:off x="2665982"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9" name="Ευθεία γραμμή σύνδεσης 198"/>
              <p:cNvCxnSpPr/>
              <p:nvPr/>
            </p:nvCxnSpPr>
            <p:spPr bwMode="hidden">
              <a:xfrm>
                <a:off x="3885119"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0" name="Ευθεία γραμμή σύνδεσης 199"/>
              <p:cNvCxnSpPr/>
              <p:nvPr/>
            </p:nvCxnSpPr>
            <p:spPr bwMode="hidden">
              <a:xfrm>
                <a:off x="5106502"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nvGrpSpPr>
              <p:cNvPr id="201" name="Ομάδα 200"/>
              <p:cNvGrpSpPr/>
              <p:nvPr/>
            </p:nvGrpSpPr>
            <p:grpSpPr bwMode="hidden">
              <a:xfrm>
                <a:off x="6327885" y="0"/>
                <a:ext cx="5864115" cy="5898673"/>
                <a:chOff x="6327885" y="0"/>
                <a:chExt cx="5864115" cy="5898673"/>
              </a:xfrm>
            </p:grpSpPr>
            <p:cxnSp>
              <p:nvCxnSpPr>
                <p:cNvPr id="207" name="Ευθεία γραμμή σύνδεσης 206"/>
                <p:cNvCxnSpPr/>
                <p:nvPr/>
              </p:nvCxnSpPr>
              <p:spPr bwMode="hidden">
                <a:xfrm>
                  <a:off x="6327885" y="0"/>
                  <a:ext cx="5864115" cy="5898673"/>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8" name="Ευθεία γραμμή σύνδεσης 207"/>
                <p:cNvCxnSpPr/>
                <p:nvPr/>
              </p:nvCxnSpPr>
              <p:spPr bwMode="hidden">
                <a:xfrm>
                  <a:off x="7549268" y="0"/>
                  <a:ext cx="4642732" cy="4672425"/>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9" name="Ευθεία γραμμή σύνδεσης 208"/>
                <p:cNvCxnSpPr/>
                <p:nvPr/>
              </p:nvCxnSpPr>
              <p:spPr bwMode="hidden">
                <a:xfrm>
                  <a:off x="8772997" y="0"/>
                  <a:ext cx="3419003" cy="3456749"/>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10" name="Ευθεία γραμμή σύνδεσης 209"/>
                <p:cNvCxnSpPr/>
                <p:nvPr/>
              </p:nvCxnSpPr>
              <p:spPr bwMode="hidden">
                <a:xfrm>
                  <a:off x="9982200" y="0"/>
                  <a:ext cx="2209800" cy="2226469"/>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11" name="Ευθεία γραμμή σύνδεσης 210"/>
                <p:cNvCxnSpPr/>
                <p:nvPr/>
              </p:nvCxnSpPr>
              <p:spPr bwMode="hidden">
                <a:xfrm>
                  <a:off x="11199019" y="0"/>
                  <a:ext cx="992981" cy="1002506"/>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cxnSp>
            <p:nvCxnSpPr>
              <p:cNvPr id="202" name="Ευθεία γραμμή σύνδεσης 201"/>
              <p:cNvCxnSpPr/>
              <p:nvPr/>
            </p:nvCxnSpPr>
            <p:spPr bwMode="hidden">
              <a:xfrm flipH="1" flipV="1">
                <a:off x="-1" y="1012053"/>
                <a:ext cx="5828811" cy="5845945"/>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3" name="Ευθεία γραμμή σύνδεσης 202"/>
              <p:cNvCxnSpPr/>
              <p:nvPr/>
            </p:nvCxnSpPr>
            <p:spPr bwMode="hidden">
              <a:xfrm flipH="1" flipV="1">
                <a:off x="-1" y="2227340"/>
                <a:ext cx="4614781" cy="4630658"/>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4" name="Ευθεία γραμμή σύνδεσης 203"/>
              <p:cNvCxnSpPr/>
              <p:nvPr/>
            </p:nvCxnSpPr>
            <p:spPr bwMode="hidden">
              <a:xfrm flipH="1" flipV="1">
                <a:off x="-1" y="3432149"/>
                <a:ext cx="3398419" cy="3425849"/>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5" name="Ευθεία γραμμή σύνδεσης 204"/>
              <p:cNvCxnSpPr/>
              <p:nvPr/>
            </p:nvCxnSpPr>
            <p:spPr bwMode="hidden">
              <a:xfrm flipH="1" flipV="1">
                <a:off x="-1" y="4651431"/>
                <a:ext cx="2196496" cy="2206567"/>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6" name="Ευθεία γραμμή σύνδεσης 205"/>
              <p:cNvCxnSpPr/>
              <p:nvPr/>
            </p:nvCxnSpPr>
            <p:spPr bwMode="hidden">
              <a:xfrm flipH="1" flipV="1">
                <a:off x="-1" y="5864453"/>
                <a:ext cx="987003" cy="993545"/>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179" name="Ομάδα 178"/>
            <p:cNvGrpSpPr/>
            <p:nvPr userDrawn="1"/>
          </p:nvGrpSpPr>
          <p:grpSpPr bwMode="hidden">
            <a:xfrm flipH="1">
              <a:off x="0" y="0"/>
              <a:ext cx="12192001" cy="6858000"/>
              <a:chOff x="-1" y="0"/>
              <a:chExt cx="12192001" cy="6858000"/>
            </a:xfrm>
          </p:grpSpPr>
          <p:cxnSp>
            <p:nvCxnSpPr>
              <p:cNvPr id="180" name="Ευθεία γραμμή σύνδεσης 179"/>
              <p:cNvCxnSpPr/>
              <p:nvPr/>
            </p:nvCxnSpPr>
            <p:spPr bwMode="hidden">
              <a:xfrm>
                <a:off x="225425"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1" name="Ευθεία γραμμή σύνδεσης 180"/>
              <p:cNvCxnSpPr/>
              <p:nvPr/>
            </p:nvCxnSpPr>
            <p:spPr bwMode="hidden">
              <a:xfrm>
                <a:off x="1449154"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2" name="Ευθεία γραμμή σύνδεσης 181"/>
              <p:cNvCxnSpPr/>
              <p:nvPr/>
            </p:nvCxnSpPr>
            <p:spPr bwMode="hidden">
              <a:xfrm>
                <a:off x="2665982"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3" name="Ευθεία γραμμή σύνδεσης 182"/>
              <p:cNvCxnSpPr/>
              <p:nvPr/>
            </p:nvCxnSpPr>
            <p:spPr bwMode="hidden">
              <a:xfrm>
                <a:off x="3885119"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4" name="Ευθεία γραμμή σύνδεσης 183"/>
              <p:cNvCxnSpPr/>
              <p:nvPr/>
            </p:nvCxnSpPr>
            <p:spPr bwMode="hidden">
              <a:xfrm>
                <a:off x="5106502"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nvGrpSpPr>
              <p:cNvPr id="185" name="Ομάδα 184"/>
              <p:cNvGrpSpPr/>
              <p:nvPr/>
            </p:nvGrpSpPr>
            <p:grpSpPr bwMode="hidden">
              <a:xfrm>
                <a:off x="6327885" y="0"/>
                <a:ext cx="5864115" cy="5898673"/>
                <a:chOff x="6327885" y="0"/>
                <a:chExt cx="5864115" cy="5898673"/>
              </a:xfrm>
            </p:grpSpPr>
            <p:cxnSp>
              <p:nvCxnSpPr>
                <p:cNvPr id="191" name="Ευθεία γραμμή σύνδεσης 190"/>
                <p:cNvCxnSpPr/>
                <p:nvPr/>
              </p:nvCxnSpPr>
              <p:spPr bwMode="hidden">
                <a:xfrm>
                  <a:off x="6327885" y="0"/>
                  <a:ext cx="5864115" cy="5898673"/>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2" name="Ευθεία γραμμή σύνδεσης 191"/>
                <p:cNvCxnSpPr/>
                <p:nvPr/>
              </p:nvCxnSpPr>
              <p:spPr bwMode="hidden">
                <a:xfrm>
                  <a:off x="7549268" y="0"/>
                  <a:ext cx="4642732" cy="4672425"/>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3" name="Ευθεία γραμμή σύνδεσης 192"/>
                <p:cNvCxnSpPr/>
                <p:nvPr/>
              </p:nvCxnSpPr>
              <p:spPr bwMode="hidden">
                <a:xfrm>
                  <a:off x="8772997" y="0"/>
                  <a:ext cx="3419003" cy="3456749"/>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4" name="Ευθεία γραμμή σύνδεσης 193"/>
                <p:cNvCxnSpPr/>
                <p:nvPr/>
              </p:nvCxnSpPr>
              <p:spPr bwMode="hidden">
                <a:xfrm>
                  <a:off x="9982200" y="0"/>
                  <a:ext cx="2209800" cy="2226469"/>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5" name="Ευθεία γραμμή σύνδεσης 194"/>
                <p:cNvCxnSpPr/>
                <p:nvPr/>
              </p:nvCxnSpPr>
              <p:spPr bwMode="hidden">
                <a:xfrm>
                  <a:off x="11199019" y="0"/>
                  <a:ext cx="992981" cy="1002506"/>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cxnSp>
            <p:nvCxnSpPr>
              <p:cNvPr id="186" name="Ευθεία γραμμή σύνδεσης 185"/>
              <p:cNvCxnSpPr/>
              <p:nvPr/>
            </p:nvCxnSpPr>
            <p:spPr bwMode="hidden">
              <a:xfrm flipH="1" flipV="1">
                <a:off x="-1" y="1012053"/>
                <a:ext cx="5828811" cy="5845945"/>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7" name="Ευθεία γραμμή σύνδεσης 186"/>
              <p:cNvCxnSpPr/>
              <p:nvPr/>
            </p:nvCxnSpPr>
            <p:spPr bwMode="hidden">
              <a:xfrm flipH="1" flipV="1">
                <a:off x="-1" y="2227340"/>
                <a:ext cx="4614781" cy="4630658"/>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8" name="Ευθεία γραμμή σύνδεσης 187"/>
              <p:cNvCxnSpPr/>
              <p:nvPr/>
            </p:nvCxnSpPr>
            <p:spPr bwMode="hidden">
              <a:xfrm flipH="1" flipV="1">
                <a:off x="-1" y="3432149"/>
                <a:ext cx="3398419" cy="3425849"/>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9" name="Ευθεία γραμμή σύνδεσης 188"/>
              <p:cNvCxnSpPr/>
              <p:nvPr/>
            </p:nvCxnSpPr>
            <p:spPr bwMode="hidden">
              <a:xfrm flipH="1" flipV="1">
                <a:off x="-1" y="4651431"/>
                <a:ext cx="2196496" cy="2206567"/>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0" name="Ευθεία γραμμή σύνδεσης 189"/>
              <p:cNvCxnSpPr/>
              <p:nvPr/>
            </p:nvCxnSpPr>
            <p:spPr bwMode="hidden">
              <a:xfrm flipH="1" flipV="1">
                <a:off x="-1" y="5864453"/>
                <a:ext cx="987003" cy="993545"/>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grpSp>
      <p:sp>
        <p:nvSpPr>
          <p:cNvPr id="213" name="Θέση υποσέλιδου 212"/>
          <p:cNvSpPr>
            <a:spLocks noGrp="1"/>
          </p:cNvSpPr>
          <p:nvPr>
            <p:ph type="ftr" sz="quarter" idx="11"/>
          </p:nvPr>
        </p:nvSpPr>
        <p:spPr/>
        <p:txBody>
          <a:bodyPr rtlCol="0"/>
          <a:lstStyle/>
          <a:p>
            <a:pPr rtl="0"/>
            <a:r>
              <a:rPr lang="el-GR" dirty="0"/>
              <a:t>Προσθήκη υποσέλιδου</a:t>
            </a:r>
          </a:p>
        </p:txBody>
      </p:sp>
      <p:sp>
        <p:nvSpPr>
          <p:cNvPr id="212" name="Θέση ημερομηνίας 211"/>
          <p:cNvSpPr>
            <a:spLocks noGrp="1"/>
          </p:cNvSpPr>
          <p:nvPr>
            <p:ph type="dt" sz="half" idx="10"/>
          </p:nvPr>
        </p:nvSpPr>
        <p:spPr/>
        <p:txBody>
          <a:bodyPr rtlCol="0"/>
          <a:lstStyle/>
          <a:p>
            <a:pPr rtl="0"/>
            <a:fld id="{499F72B0-28A3-4A40-B61E-EDF16353235B}" type="datetime1">
              <a:rPr lang="el-GR" smtClean="0"/>
              <a:pPr rtl="0"/>
              <a:t>30/1/2021</a:t>
            </a:fld>
            <a:endParaRPr lang="el-GR" dirty="0"/>
          </a:p>
        </p:txBody>
      </p:sp>
      <p:sp>
        <p:nvSpPr>
          <p:cNvPr id="214" name="Θέση αριθμού διαφάνειας 213"/>
          <p:cNvSpPr>
            <a:spLocks noGrp="1"/>
          </p:cNvSpPr>
          <p:nvPr>
            <p:ph type="sldNum" sz="quarter" idx="12"/>
          </p:nvPr>
        </p:nvSpPr>
        <p:spPr/>
        <p:txBody>
          <a:bodyPr rtlCol="0"/>
          <a:lstStyle/>
          <a:p>
            <a:pPr rtl="0"/>
            <a:fld id="{E31375A4-56A4-47D6-9801-1991572033F7}" type="slidenum">
              <a:rPr lang="el-GR" smtClean="0"/>
              <a:pPr rtl="0"/>
              <a:t>‹#›</a:t>
            </a:fld>
            <a:endParaRPr lang="el-GR" dirty="0"/>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bg>
      <p:bgPr>
        <a:gradFill flip="none" rotWithShape="1">
          <a:gsLst>
            <a:gs pos="0">
              <a:schemeClr val="accent1"/>
            </a:gs>
            <a:gs pos="100000">
              <a:schemeClr val="accent1">
                <a:lumMod val="80000"/>
              </a:schemeClr>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9" name="Ομάδα 8"/>
          <p:cNvGrpSpPr/>
          <p:nvPr userDrawn="1"/>
        </p:nvGrpSpPr>
        <p:grpSpPr bwMode="hidden">
          <a:xfrm>
            <a:off x="-1" y="0"/>
            <a:ext cx="12192002" cy="6858000"/>
            <a:chOff x="-1" y="0"/>
            <a:chExt cx="12192002" cy="6858000"/>
          </a:xfrm>
        </p:grpSpPr>
        <p:cxnSp>
          <p:nvCxnSpPr>
            <p:cNvPr id="10" name="Ευθεία γραμμή σύνδεσης 9"/>
            <p:cNvCxnSpPr/>
            <p:nvPr/>
          </p:nvCxnSpPr>
          <p:spPr bwMode="hidden">
            <a:xfrm>
              <a:off x="610194"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 name="Ευθεία γραμμή σύνδεσης 10"/>
            <p:cNvCxnSpPr/>
            <p:nvPr/>
          </p:nvCxnSpPr>
          <p:spPr bwMode="hidden">
            <a:xfrm>
              <a:off x="1829332"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 name="Ευθεία γραμμή σύνδεσης 11"/>
            <p:cNvCxnSpPr/>
            <p:nvPr/>
          </p:nvCxnSpPr>
          <p:spPr bwMode="hidden">
            <a:xfrm>
              <a:off x="3048470"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 name="Ευθεία γραμμή σύνδεσης 12"/>
            <p:cNvCxnSpPr/>
            <p:nvPr/>
          </p:nvCxnSpPr>
          <p:spPr bwMode="hidden">
            <a:xfrm>
              <a:off x="4267608"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 name="Ευθεία γραμμή σύνδεσης 13"/>
            <p:cNvCxnSpPr/>
            <p:nvPr/>
          </p:nvCxnSpPr>
          <p:spPr bwMode="hidden">
            <a:xfrm>
              <a:off x="5486746"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5" name="Ευθεία γραμμή σύνδεσης 14"/>
            <p:cNvCxnSpPr/>
            <p:nvPr/>
          </p:nvCxnSpPr>
          <p:spPr bwMode="hidden">
            <a:xfrm>
              <a:off x="6705884"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6" name="Ευθεία γραμμή σύνδεσης 15"/>
            <p:cNvCxnSpPr/>
            <p:nvPr/>
          </p:nvCxnSpPr>
          <p:spPr bwMode="hidden">
            <a:xfrm>
              <a:off x="7925022"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7" name="Ευθεία γραμμή σύνδεσης 16"/>
            <p:cNvCxnSpPr/>
            <p:nvPr/>
          </p:nvCxnSpPr>
          <p:spPr bwMode="hidden">
            <a:xfrm>
              <a:off x="9144160"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8" name="Ευθεία γραμμή σύνδεσης 17"/>
            <p:cNvCxnSpPr/>
            <p:nvPr/>
          </p:nvCxnSpPr>
          <p:spPr bwMode="hidden">
            <a:xfrm>
              <a:off x="10363298"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9" name="Ευθεία γραμμή σύνδεσης 18"/>
            <p:cNvCxnSpPr/>
            <p:nvPr/>
          </p:nvCxnSpPr>
          <p:spPr bwMode="hidden">
            <a:xfrm>
              <a:off x="11582436"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0" name="Ευθεία γραμμή σύνδεσης 19"/>
            <p:cNvCxnSpPr/>
            <p:nvPr/>
          </p:nvCxnSpPr>
          <p:spPr bwMode="hidden">
            <a:xfrm>
              <a:off x="2819" y="386485"/>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1" name="Ευθεία γραμμή σύνδεσης 20"/>
            <p:cNvCxnSpPr/>
            <p:nvPr/>
          </p:nvCxnSpPr>
          <p:spPr bwMode="hidden">
            <a:xfrm>
              <a:off x="2819" y="1611181"/>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2" name="Ευθεία γραμμή σύνδεσης 21"/>
            <p:cNvCxnSpPr/>
            <p:nvPr/>
          </p:nvCxnSpPr>
          <p:spPr bwMode="hidden">
            <a:xfrm>
              <a:off x="2819" y="2835877"/>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3" name="Ευθεία γραμμή σύνδεσης 22"/>
            <p:cNvCxnSpPr/>
            <p:nvPr/>
          </p:nvCxnSpPr>
          <p:spPr bwMode="hidden">
            <a:xfrm>
              <a:off x="2819" y="4060573"/>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4" name="Ευθεία γραμμή σύνδεσης 23"/>
            <p:cNvCxnSpPr/>
            <p:nvPr/>
          </p:nvCxnSpPr>
          <p:spPr bwMode="hidden">
            <a:xfrm>
              <a:off x="2819" y="5285269"/>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5" name="Ευθεία γραμμή σύνδεσης 24"/>
            <p:cNvCxnSpPr/>
            <p:nvPr/>
          </p:nvCxnSpPr>
          <p:spPr bwMode="hidden">
            <a:xfrm>
              <a:off x="2819" y="6509965"/>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26" name="Ομάδα 25"/>
            <p:cNvGrpSpPr/>
            <p:nvPr userDrawn="1"/>
          </p:nvGrpSpPr>
          <p:grpSpPr bwMode="hidden">
            <a:xfrm>
              <a:off x="-1" y="0"/>
              <a:ext cx="12192001" cy="6858000"/>
              <a:chOff x="-1" y="0"/>
              <a:chExt cx="12192001" cy="6858000"/>
            </a:xfrm>
          </p:grpSpPr>
          <p:cxnSp>
            <p:nvCxnSpPr>
              <p:cNvPr id="44" name="Ευθεία γραμμή σύνδεσης 43"/>
              <p:cNvCxnSpPr/>
              <p:nvPr/>
            </p:nvCxnSpPr>
            <p:spPr bwMode="hidden">
              <a:xfrm>
                <a:off x="225425"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5" name="Ευθεία γραμμή σύνδεσης 44"/>
              <p:cNvCxnSpPr/>
              <p:nvPr/>
            </p:nvCxnSpPr>
            <p:spPr bwMode="hidden">
              <a:xfrm>
                <a:off x="144915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6" name="Ευθεία γραμμή σύνδεσης 45"/>
              <p:cNvCxnSpPr/>
              <p:nvPr/>
            </p:nvCxnSpPr>
            <p:spPr bwMode="hidden">
              <a:xfrm>
                <a:off x="266598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7" name="Ευθεία γραμμή σύνδεσης 46"/>
              <p:cNvCxnSpPr/>
              <p:nvPr/>
            </p:nvCxnSpPr>
            <p:spPr bwMode="hidden">
              <a:xfrm>
                <a:off x="3885119"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8" name="Ευθεία γραμμή σύνδεσης 47"/>
              <p:cNvCxnSpPr/>
              <p:nvPr/>
            </p:nvCxnSpPr>
            <p:spPr bwMode="hidden">
              <a:xfrm>
                <a:off x="510650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49" name="Ομάδα 48"/>
              <p:cNvGrpSpPr/>
              <p:nvPr/>
            </p:nvGrpSpPr>
            <p:grpSpPr bwMode="hidden">
              <a:xfrm>
                <a:off x="6327885" y="0"/>
                <a:ext cx="5864115" cy="5898673"/>
                <a:chOff x="6327885" y="0"/>
                <a:chExt cx="5864115" cy="5898673"/>
              </a:xfrm>
            </p:grpSpPr>
            <p:cxnSp>
              <p:nvCxnSpPr>
                <p:cNvPr id="55" name="Ευθεία γραμμή σύνδεσης 54"/>
                <p:cNvCxnSpPr/>
                <p:nvPr/>
              </p:nvCxnSpPr>
              <p:spPr bwMode="hidden">
                <a:xfrm>
                  <a:off x="6327885" y="0"/>
                  <a:ext cx="5864115" cy="5898673"/>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Ευθεία γραμμή σύνδεσης 55"/>
                <p:cNvCxnSpPr/>
                <p:nvPr/>
              </p:nvCxnSpPr>
              <p:spPr bwMode="hidden">
                <a:xfrm>
                  <a:off x="7549268" y="0"/>
                  <a:ext cx="4642732" cy="467242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Ευθεία γραμμή σύνδεσης 56"/>
                <p:cNvCxnSpPr/>
                <p:nvPr/>
              </p:nvCxnSpPr>
              <p:spPr bwMode="hidden">
                <a:xfrm>
                  <a:off x="8772997" y="0"/>
                  <a:ext cx="3419003" cy="34567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8" name="Ευθεία γραμμή σύνδεσης 57"/>
                <p:cNvCxnSpPr/>
                <p:nvPr/>
              </p:nvCxnSpPr>
              <p:spPr bwMode="hidden">
                <a:xfrm>
                  <a:off x="9982200" y="0"/>
                  <a:ext cx="2209800" cy="222646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9" name="Ευθεία γραμμή σύνδεσης 58"/>
                <p:cNvCxnSpPr/>
                <p:nvPr/>
              </p:nvCxnSpPr>
              <p:spPr bwMode="hidden">
                <a:xfrm>
                  <a:off x="11199019" y="0"/>
                  <a:ext cx="992981" cy="1002506"/>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50" name="Ευθεία γραμμή σύνδεσης 49"/>
              <p:cNvCxnSpPr/>
              <p:nvPr/>
            </p:nvCxnSpPr>
            <p:spPr bwMode="hidden">
              <a:xfrm flipH="1" flipV="1">
                <a:off x="-1" y="1012053"/>
                <a:ext cx="5828811" cy="58459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1" name="Ευθεία γραμμή σύνδεσης 50"/>
              <p:cNvCxnSpPr/>
              <p:nvPr/>
            </p:nvCxnSpPr>
            <p:spPr bwMode="hidden">
              <a:xfrm flipH="1" flipV="1">
                <a:off x="-1" y="2227340"/>
                <a:ext cx="4614781" cy="4630658"/>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2" name="Ευθεία γραμμή σύνδεσης 51"/>
              <p:cNvCxnSpPr/>
              <p:nvPr/>
            </p:nvCxnSpPr>
            <p:spPr bwMode="hidden">
              <a:xfrm flipH="1" flipV="1">
                <a:off x="-1" y="3432149"/>
                <a:ext cx="3398419" cy="34258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3" name="Ευθεία γραμμή σύνδεσης 52"/>
              <p:cNvCxnSpPr/>
              <p:nvPr/>
            </p:nvCxnSpPr>
            <p:spPr bwMode="hidden">
              <a:xfrm flipH="1" flipV="1">
                <a:off x="-1" y="4651431"/>
                <a:ext cx="2196496" cy="2206567"/>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4" name="Ευθεία γραμμή σύνδεσης 53"/>
              <p:cNvCxnSpPr/>
              <p:nvPr/>
            </p:nvCxnSpPr>
            <p:spPr bwMode="hidden">
              <a:xfrm flipH="1" flipV="1">
                <a:off x="-1" y="5864453"/>
                <a:ext cx="987003" cy="9935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grpSp>
          <p:nvGrpSpPr>
            <p:cNvPr id="27" name="Ομάδα 26"/>
            <p:cNvGrpSpPr/>
            <p:nvPr userDrawn="1"/>
          </p:nvGrpSpPr>
          <p:grpSpPr bwMode="hidden">
            <a:xfrm flipH="1">
              <a:off x="0" y="0"/>
              <a:ext cx="12192001" cy="6858000"/>
              <a:chOff x="-1" y="0"/>
              <a:chExt cx="12192001" cy="6858000"/>
            </a:xfrm>
          </p:grpSpPr>
          <p:cxnSp>
            <p:nvCxnSpPr>
              <p:cNvPr id="28" name="Ευθεία γραμμή σύνδεσης 27"/>
              <p:cNvCxnSpPr/>
              <p:nvPr/>
            </p:nvCxnSpPr>
            <p:spPr bwMode="hidden">
              <a:xfrm>
                <a:off x="225425"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9" name="Ευθεία γραμμή σύνδεσης 28"/>
              <p:cNvCxnSpPr/>
              <p:nvPr/>
            </p:nvCxnSpPr>
            <p:spPr bwMode="hidden">
              <a:xfrm>
                <a:off x="144915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0" name="Ευθεία γραμμή σύνδεσης 29"/>
              <p:cNvCxnSpPr/>
              <p:nvPr/>
            </p:nvCxnSpPr>
            <p:spPr bwMode="hidden">
              <a:xfrm>
                <a:off x="266598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1" name="Ευθεία γραμμή σύνδεσης 30"/>
              <p:cNvCxnSpPr/>
              <p:nvPr/>
            </p:nvCxnSpPr>
            <p:spPr bwMode="hidden">
              <a:xfrm>
                <a:off x="3885119"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2" name="Ευθεία γραμμή σύνδεσης 31"/>
              <p:cNvCxnSpPr/>
              <p:nvPr/>
            </p:nvCxnSpPr>
            <p:spPr bwMode="hidden">
              <a:xfrm>
                <a:off x="515064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33" name="Ομάδα 32"/>
              <p:cNvGrpSpPr/>
              <p:nvPr/>
            </p:nvGrpSpPr>
            <p:grpSpPr bwMode="hidden">
              <a:xfrm>
                <a:off x="6327885" y="0"/>
                <a:ext cx="5864115" cy="5898673"/>
                <a:chOff x="6327885" y="0"/>
                <a:chExt cx="5864115" cy="5898673"/>
              </a:xfrm>
            </p:grpSpPr>
            <p:cxnSp>
              <p:nvCxnSpPr>
                <p:cNvPr id="39" name="Ευθεία γραμμή σύνδεσης 38"/>
                <p:cNvCxnSpPr/>
                <p:nvPr/>
              </p:nvCxnSpPr>
              <p:spPr bwMode="hidden">
                <a:xfrm>
                  <a:off x="6327885" y="0"/>
                  <a:ext cx="5864115" cy="5898673"/>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0" name="Ευθεία γραμμή σύνδεσης 39"/>
                <p:cNvCxnSpPr/>
                <p:nvPr/>
              </p:nvCxnSpPr>
              <p:spPr bwMode="hidden">
                <a:xfrm>
                  <a:off x="7549268" y="0"/>
                  <a:ext cx="4642732" cy="467242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1" name="Ευθεία γραμμή σύνδεσης 40"/>
                <p:cNvCxnSpPr/>
                <p:nvPr/>
              </p:nvCxnSpPr>
              <p:spPr bwMode="hidden">
                <a:xfrm>
                  <a:off x="8772997" y="0"/>
                  <a:ext cx="3419003" cy="34567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2" name="Ευθεία γραμμή σύνδεσης 41"/>
                <p:cNvCxnSpPr/>
                <p:nvPr/>
              </p:nvCxnSpPr>
              <p:spPr bwMode="hidden">
                <a:xfrm>
                  <a:off x="9982200" y="0"/>
                  <a:ext cx="2209800" cy="222646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3" name="Ευθεία γραμμή σύνδεσης 42"/>
                <p:cNvCxnSpPr/>
                <p:nvPr/>
              </p:nvCxnSpPr>
              <p:spPr bwMode="hidden">
                <a:xfrm>
                  <a:off x="11199019" y="0"/>
                  <a:ext cx="992981" cy="1002506"/>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34" name="Ευθεία γραμμή σύνδεσης 33"/>
              <p:cNvCxnSpPr/>
              <p:nvPr/>
            </p:nvCxnSpPr>
            <p:spPr bwMode="hidden">
              <a:xfrm flipH="1" flipV="1">
                <a:off x="-1" y="1012053"/>
                <a:ext cx="5828811" cy="58459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5" name="Ευθεία γραμμή σύνδεσης 34"/>
              <p:cNvCxnSpPr/>
              <p:nvPr/>
            </p:nvCxnSpPr>
            <p:spPr bwMode="hidden">
              <a:xfrm flipH="1" flipV="1">
                <a:off x="-1" y="2227340"/>
                <a:ext cx="4614781" cy="4630658"/>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6" name="Ευθεία γραμμή σύνδεσης 35"/>
              <p:cNvCxnSpPr/>
              <p:nvPr/>
            </p:nvCxnSpPr>
            <p:spPr bwMode="hidden">
              <a:xfrm flipH="1" flipV="1">
                <a:off x="-1" y="3432149"/>
                <a:ext cx="3398419" cy="34258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7" name="Ευθεία γραμμή σύνδεσης 36"/>
              <p:cNvCxnSpPr/>
              <p:nvPr/>
            </p:nvCxnSpPr>
            <p:spPr bwMode="hidden">
              <a:xfrm flipH="1" flipV="1">
                <a:off x="-1" y="4651431"/>
                <a:ext cx="2196496" cy="2206567"/>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8" name="Ευθεία γραμμή σύνδεσης 37"/>
              <p:cNvCxnSpPr/>
              <p:nvPr/>
            </p:nvCxnSpPr>
            <p:spPr bwMode="hidden">
              <a:xfrm flipH="1" flipV="1">
                <a:off x="-1" y="5864453"/>
                <a:ext cx="987003" cy="9935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grpSp>
      <p:sp>
        <p:nvSpPr>
          <p:cNvPr id="7" name="Ορθογώνιο 6"/>
          <p:cNvSpPr/>
          <p:nvPr userDrawn="1"/>
        </p:nvSpPr>
        <p:spPr>
          <a:xfrm>
            <a:off x="0" y="0"/>
            <a:ext cx="7315200" cy="6858000"/>
          </a:xfrm>
          <a:prstGeom prst="rect">
            <a:avLst/>
          </a:prstGeom>
          <a:gradFill>
            <a:gsLst>
              <a:gs pos="69000">
                <a:schemeClr val="bg1"/>
              </a:gs>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a:p>
        </p:txBody>
      </p:sp>
      <p:sp>
        <p:nvSpPr>
          <p:cNvPr id="2" name="Τίτλος 1"/>
          <p:cNvSpPr>
            <a:spLocks noGrp="1"/>
          </p:cNvSpPr>
          <p:nvPr>
            <p:ph type="title"/>
          </p:nvPr>
        </p:nvSpPr>
        <p:spPr>
          <a:xfrm>
            <a:off x="7913152" y="571500"/>
            <a:ext cx="3657600" cy="2197100"/>
          </a:xfrm>
        </p:spPr>
        <p:txBody>
          <a:bodyPr rtlCol="0" anchor="b">
            <a:normAutofit/>
          </a:bodyPr>
          <a:lstStyle>
            <a:lvl1pPr>
              <a:defRPr sz="2600">
                <a:solidFill>
                  <a:schemeClr val="bg1"/>
                </a:solidFill>
              </a:defRPr>
            </a:lvl1pPr>
          </a:lstStyle>
          <a:p>
            <a:pPr rtl="0"/>
            <a:r>
              <a:rPr lang="el-GR"/>
              <a:t>Στυλ κύριου τίτλου</a:t>
            </a:r>
          </a:p>
        </p:txBody>
      </p:sp>
      <p:sp>
        <p:nvSpPr>
          <p:cNvPr id="3" name="Θέση περιεχομένου 2"/>
          <p:cNvSpPr>
            <a:spLocks noGrp="1"/>
          </p:cNvSpPr>
          <p:nvPr>
            <p:ph idx="1"/>
          </p:nvPr>
        </p:nvSpPr>
        <p:spPr>
          <a:xfrm>
            <a:off x="543197" y="571500"/>
            <a:ext cx="6217920" cy="5715000"/>
          </a:xfrm>
        </p:spPr>
        <p:txBody>
          <a:bodyPr rtlCol="0">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rtl="0"/>
            <a:r>
              <a:rPr lang="el-GR"/>
              <a:t>Στυλ υποδείγματος κειμένου</a:t>
            </a:r>
          </a:p>
          <a:p>
            <a:pPr lvl="1" rtl="0"/>
            <a:r>
              <a:rPr lang="el-GR"/>
              <a:t>Δεύτερου επιπέδου</a:t>
            </a:r>
          </a:p>
          <a:p>
            <a:pPr lvl="2" rtl="0"/>
            <a:r>
              <a:rPr lang="el-GR"/>
              <a:t>Τρίτου επιπέδου</a:t>
            </a:r>
          </a:p>
          <a:p>
            <a:pPr lvl="3" rtl="0"/>
            <a:r>
              <a:rPr lang="el-GR"/>
              <a:t>Τέταρτου επιπέδου</a:t>
            </a:r>
          </a:p>
          <a:p>
            <a:pPr lvl="4" rtl="0"/>
            <a:r>
              <a:rPr lang="el-GR"/>
              <a:t>Πέμπτου επιπέδου</a:t>
            </a:r>
            <a:endParaRPr lang="el-GR" dirty="0"/>
          </a:p>
        </p:txBody>
      </p:sp>
      <p:sp>
        <p:nvSpPr>
          <p:cNvPr id="4" name="Θέση κειμένου 3"/>
          <p:cNvSpPr>
            <a:spLocks noGrp="1"/>
          </p:cNvSpPr>
          <p:nvPr>
            <p:ph type="body" sz="half" idx="2"/>
          </p:nvPr>
        </p:nvSpPr>
        <p:spPr>
          <a:xfrm>
            <a:off x="7913152" y="2995012"/>
            <a:ext cx="3657600" cy="2285950"/>
          </a:xfrm>
        </p:spPr>
        <p:txBody>
          <a:bodyPr rtlCol="0">
            <a:normAutofit/>
          </a:bodyPr>
          <a:lstStyle>
            <a:lvl1pPr marL="0" indent="0">
              <a:spcBef>
                <a:spcPts val="1200"/>
              </a:spcBef>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l-GR"/>
              <a:t>Στυλ υποδείγματος κειμένου</a:t>
            </a:r>
          </a:p>
        </p:txBody>
      </p:sp>
      <p:cxnSp>
        <p:nvCxnSpPr>
          <p:cNvPr id="60" name="Ευθεία γραμμή σύνδεσης 59"/>
          <p:cNvCxnSpPr/>
          <p:nvPr userDrawn="1"/>
        </p:nvCxnSpPr>
        <p:spPr>
          <a:xfrm>
            <a:off x="7923089" y="2895600"/>
            <a:ext cx="3659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Θέση υποσέλιδου 5"/>
          <p:cNvSpPr>
            <a:spLocks noGrp="1"/>
          </p:cNvSpPr>
          <p:nvPr>
            <p:ph type="ftr" sz="quarter" idx="11"/>
          </p:nvPr>
        </p:nvSpPr>
        <p:spPr/>
        <p:txBody>
          <a:bodyPr rtlCol="0"/>
          <a:lstStyle/>
          <a:p>
            <a:pPr rtl="0"/>
            <a:r>
              <a:rPr lang="el-GR" dirty="0"/>
              <a:t>Προσθήκη υποσέλιδου</a:t>
            </a:r>
          </a:p>
        </p:txBody>
      </p:sp>
      <p:sp>
        <p:nvSpPr>
          <p:cNvPr id="5" name="Θέση ημερομηνίας 4"/>
          <p:cNvSpPr>
            <a:spLocks noGrp="1"/>
          </p:cNvSpPr>
          <p:nvPr>
            <p:ph type="dt" sz="half" idx="10"/>
          </p:nvPr>
        </p:nvSpPr>
        <p:spPr/>
        <p:txBody>
          <a:bodyPr rtlCol="0"/>
          <a:lstStyle>
            <a:lvl1pPr>
              <a:defRPr>
                <a:solidFill>
                  <a:schemeClr val="bg1"/>
                </a:solidFill>
              </a:defRPr>
            </a:lvl1pPr>
          </a:lstStyle>
          <a:p>
            <a:pPr rtl="0"/>
            <a:fld id="{10C3B3A4-D53F-421B-9BAB-9DD5DF8FC9D0}" type="datetime1">
              <a:rPr lang="el-GR" smtClean="0"/>
              <a:pPr rtl="0"/>
              <a:t>30/1/2021</a:t>
            </a:fld>
            <a:endParaRPr lang="el-GR" dirty="0"/>
          </a:p>
        </p:txBody>
      </p:sp>
      <p:sp>
        <p:nvSpPr>
          <p:cNvPr id="8" name="Σύμβολο κράτησης αριθμού διαφάνειας 7"/>
          <p:cNvSpPr>
            <a:spLocks noGrp="1"/>
          </p:cNvSpPr>
          <p:nvPr>
            <p:ph type="sldNum" sz="quarter" idx="12"/>
          </p:nvPr>
        </p:nvSpPr>
        <p:spPr/>
        <p:txBody>
          <a:bodyPr rtlCol="0"/>
          <a:lstStyle>
            <a:lvl1pPr>
              <a:defRPr>
                <a:solidFill>
                  <a:schemeClr val="bg1"/>
                </a:solidFill>
              </a:defRPr>
            </a:lvl1pPr>
          </a:lstStyle>
          <a:p>
            <a:pPr rtl="0"/>
            <a:fld id="{E31375A4-56A4-47D6-9801-1991572033F7}" type="slidenum">
              <a:rPr lang="el-GR" smtClean="0"/>
              <a:pPr rtl="0"/>
              <a:t>‹#›</a:t>
            </a:fld>
            <a:endParaRPr lang="el-GR" dirty="0"/>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bg>
      <p:bgPr>
        <a:gradFill flip="none" rotWithShape="1">
          <a:gsLst>
            <a:gs pos="0">
              <a:schemeClr val="accent1"/>
            </a:gs>
            <a:gs pos="100000">
              <a:schemeClr val="accent1">
                <a:lumMod val="80000"/>
              </a:schemeClr>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8" name="Ομάδα 7"/>
          <p:cNvGrpSpPr/>
          <p:nvPr/>
        </p:nvGrpSpPr>
        <p:grpSpPr bwMode="hidden">
          <a:xfrm>
            <a:off x="-1" y="0"/>
            <a:ext cx="12192002" cy="6858000"/>
            <a:chOff x="-1" y="0"/>
            <a:chExt cx="12192002" cy="6858000"/>
          </a:xfrm>
        </p:grpSpPr>
        <p:cxnSp>
          <p:nvCxnSpPr>
            <p:cNvPr id="9" name="Ευθεία γραμμή σύνδεσης 8"/>
            <p:cNvCxnSpPr/>
            <p:nvPr/>
          </p:nvCxnSpPr>
          <p:spPr bwMode="hidden">
            <a:xfrm>
              <a:off x="610194"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 name="Ευθεία γραμμή σύνδεσης 9"/>
            <p:cNvCxnSpPr/>
            <p:nvPr/>
          </p:nvCxnSpPr>
          <p:spPr bwMode="hidden">
            <a:xfrm>
              <a:off x="1829332"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 name="Ευθεία γραμμή σύνδεσης 10"/>
            <p:cNvCxnSpPr/>
            <p:nvPr/>
          </p:nvCxnSpPr>
          <p:spPr bwMode="hidden">
            <a:xfrm>
              <a:off x="3048470"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 name="Ευθεία γραμμή σύνδεσης 11"/>
            <p:cNvCxnSpPr/>
            <p:nvPr/>
          </p:nvCxnSpPr>
          <p:spPr bwMode="hidden">
            <a:xfrm>
              <a:off x="4267608"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 name="Ευθεία γραμμή σύνδεσης 12"/>
            <p:cNvCxnSpPr/>
            <p:nvPr/>
          </p:nvCxnSpPr>
          <p:spPr bwMode="hidden">
            <a:xfrm>
              <a:off x="5486746"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 name="Ευθεία γραμμή σύνδεσης 13"/>
            <p:cNvCxnSpPr/>
            <p:nvPr/>
          </p:nvCxnSpPr>
          <p:spPr bwMode="hidden">
            <a:xfrm>
              <a:off x="6705884"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5" name="Ευθεία γραμμή σύνδεσης 14"/>
            <p:cNvCxnSpPr/>
            <p:nvPr/>
          </p:nvCxnSpPr>
          <p:spPr bwMode="hidden">
            <a:xfrm>
              <a:off x="7925022"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6" name="Ευθεία γραμμή σύνδεσης 15"/>
            <p:cNvCxnSpPr/>
            <p:nvPr/>
          </p:nvCxnSpPr>
          <p:spPr bwMode="hidden">
            <a:xfrm>
              <a:off x="9144160"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7" name="Ευθεία γραμμή σύνδεσης 16"/>
            <p:cNvCxnSpPr/>
            <p:nvPr/>
          </p:nvCxnSpPr>
          <p:spPr bwMode="hidden">
            <a:xfrm>
              <a:off x="10363298"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8" name="Ευθεία γραμμή σύνδεσης 17"/>
            <p:cNvCxnSpPr/>
            <p:nvPr/>
          </p:nvCxnSpPr>
          <p:spPr bwMode="hidden">
            <a:xfrm>
              <a:off x="11582436"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9" name="Ευθεία γραμμή σύνδεσης 18"/>
            <p:cNvCxnSpPr/>
            <p:nvPr/>
          </p:nvCxnSpPr>
          <p:spPr bwMode="hidden">
            <a:xfrm>
              <a:off x="2819" y="386485"/>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0" name="Ευθεία γραμμή σύνδεσης 19"/>
            <p:cNvCxnSpPr/>
            <p:nvPr/>
          </p:nvCxnSpPr>
          <p:spPr bwMode="hidden">
            <a:xfrm>
              <a:off x="2819" y="1611181"/>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1" name="Ευθεία γραμμή σύνδεσης 20"/>
            <p:cNvCxnSpPr/>
            <p:nvPr/>
          </p:nvCxnSpPr>
          <p:spPr bwMode="hidden">
            <a:xfrm>
              <a:off x="2819" y="2835877"/>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2" name="Ευθεία γραμμή σύνδεσης 21"/>
            <p:cNvCxnSpPr/>
            <p:nvPr/>
          </p:nvCxnSpPr>
          <p:spPr bwMode="hidden">
            <a:xfrm>
              <a:off x="2819" y="4060573"/>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3" name="Ευθεία γραμμή σύνδεσης 22"/>
            <p:cNvCxnSpPr/>
            <p:nvPr/>
          </p:nvCxnSpPr>
          <p:spPr bwMode="hidden">
            <a:xfrm>
              <a:off x="2819" y="5285269"/>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4" name="Ευθεία γραμμή σύνδεσης 23"/>
            <p:cNvCxnSpPr/>
            <p:nvPr/>
          </p:nvCxnSpPr>
          <p:spPr bwMode="hidden">
            <a:xfrm>
              <a:off x="2819" y="6509965"/>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25" name="Ομάδα 24"/>
            <p:cNvGrpSpPr/>
            <p:nvPr/>
          </p:nvGrpSpPr>
          <p:grpSpPr bwMode="hidden">
            <a:xfrm>
              <a:off x="-1" y="0"/>
              <a:ext cx="12192001" cy="6858000"/>
              <a:chOff x="-1" y="0"/>
              <a:chExt cx="12192001" cy="6858000"/>
            </a:xfrm>
          </p:grpSpPr>
          <p:cxnSp>
            <p:nvCxnSpPr>
              <p:cNvPr id="43" name="Ευθεία γραμμή σύνδεσης 42"/>
              <p:cNvCxnSpPr/>
              <p:nvPr/>
            </p:nvCxnSpPr>
            <p:spPr bwMode="hidden">
              <a:xfrm>
                <a:off x="225425"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4" name="Ευθεία γραμμή σύνδεσης 43"/>
              <p:cNvCxnSpPr/>
              <p:nvPr/>
            </p:nvCxnSpPr>
            <p:spPr bwMode="hidden">
              <a:xfrm>
                <a:off x="144915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5" name="Ευθεία γραμμή σύνδεσης 44"/>
              <p:cNvCxnSpPr/>
              <p:nvPr/>
            </p:nvCxnSpPr>
            <p:spPr bwMode="hidden">
              <a:xfrm>
                <a:off x="266598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6" name="Ευθεία γραμμή σύνδεσης 45"/>
              <p:cNvCxnSpPr/>
              <p:nvPr/>
            </p:nvCxnSpPr>
            <p:spPr bwMode="hidden">
              <a:xfrm>
                <a:off x="3885119"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7" name="Ευθεία γραμμή σύνδεσης 46"/>
              <p:cNvCxnSpPr/>
              <p:nvPr/>
            </p:nvCxnSpPr>
            <p:spPr bwMode="hidden">
              <a:xfrm>
                <a:off x="510650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48" name="Ομάδα 47"/>
              <p:cNvGrpSpPr/>
              <p:nvPr/>
            </p:nvGrpSpPr>
            <p:grpSpPr bwMode="hidden">
              <a:xfrm>
                <a:off x="6327885" y="0"/>
                <a:ext cx="5864115" cy="5898673"/>
                <a:chOff x="6327885" y="0"/>
                <a:chExt cx="5864115" cy="5898673"/>
              </a:xfrm>
            </p:grpSpPr>
            <p:cxnSp>
              <p:nvCxnSpPr>
                <p:cNvPr id="54" name="Ευθεία γραμμή σύνδεσης 53"/>
                <p:cNvCxnSpPr/>
                <p:nvPr/>
              </p:nvCxnSpPr>
              <p:spPr bwMode="hidden">
                <a:xfrm>
                  <a:off x="6327885" y="0"/>
                  <a:ext cx="5864115" cy="5898673"/>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5" name="Ευθεία γραμμή σύνδεσης 54"/>
                <p:cNvCxnSpPr/>
                <p:nvPr/>
              </p:nvCxnSpPr>
              <p:spPr bwMode="hidden">
                <a:xfrm>
                  <a:off x="7549268" y="0"/>
                  <a:ext cx="4642732" cy="467242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Ευθεία γραμμή σύνδεσης 55"/>
                <p:cNvCxnSpPr/>
                <p:nvPr/>
              </p:nvCxnSpPr>
              <p:spPr bwMode="hidden">
                <a:xfrm>
                  <a:off x="8772997" y="0"/>
                  <a:ext cx="3419003" cy="34567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Ευθεία γραμμή σύνδεσης 56"/>
                <p:cNvCxnSpPr/>
                <p:nvPr/>
              </p:nvCxnSpPr>
              <p:spPr bwMode="hidden">
                <a:xfrm>
                  <a:off x="9982200" y="0"/>
                  <a:ext cx="2209800" cy="222646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8" name="Ευθεία γραμμή σύνδεσης 57"/>
                <p:cNvCxnSpPr/>
                <p:nvPr/>
              </p:nvCxnSpPr>
              <p:spPr bwMode="hidden">
                <a:xfrm>
                  <a:off x="11199019" y="0"/>
                  <a:ext cx="992981" cy="1002506"/>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49" name="Ευθεία γραμμή σύνδεσης 48"/>
              <p:cNvCxnSpPr/>
              <p:nvPr/>
            </p:nvCxnSpPr>
            <p:spPr bwMode="hidden">
              <a:xfrm flipH="1" flipV="1">
                <a:off x="-1" y="1012053"/>
                <a:ext cx="5828811" cy="58459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0" name="Ευθεία γραμμή σύνδεσης 49"/>
              <p:cNvCxnSpPr/>
              <p:nvPr/>
            </p:nvCxnSpPr>
            <p:spPr bwMode="hidden">
              <a:xfrm flipH="1" flipV="1">
                <a:off x="-1" y="2227340"/>
                <a:ext cx="4614781" cy="4630658"/>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1" name="Ευθεία γραμμή σύνδεσης 50"/>
              <p:cNvCxnSpPr/>
              <p:nvPr/>
            </p:nvCxnSpPr>
            <p:spPr bwMode="hidden">
              <a:xfrm flipH="1" flipV="1">
                <a:off x="-1" y="3432149"/>
                <a:ext cx="3398419" cy="34258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2" name="Ευθεία γραμμή σύνδεσης 51"/>
              <p:cNvCxnSpPr/>
              <p:nvPr/>
            </p:nvCxnSpPr>
            <p:spPr bwMode="hidden">
              <a:xfrm flipH="1" flipV="1">
                <a:off x="-1" y="4651431"/>
                <a:ext cx="2196496" cy="2206567"/>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3" name="Ευθεία γραμμή σύνδεσης 52"/>
              <p:cNvCxnSpPr/>
              <p:nvPr/>
            </p:nvCxnSpPr>
            <p:spPr bwMode="hidden">
              <a:xfrm flipH="1" flipV="1">
                <a:off x="-1" y="5864453"/>
                <a:ext cx="987003" cy="9935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grpSp>
          <p:nvGrpSpPr>
            <p:cNvPr id="26" name="Ομάδα 25"/>
            <p:cNvGrpSpPr/>
            <p:nvPr/>
          </p:nvGrpSpPr>
          <p:grpSpPr bwMode="hidden">
            <a:xfrm flipH="1">
              <a:off x="0" y="0"/>
              <a:ext cx="12192001" cy="6858000"/>
              <a:chOff x="-1" y="0"/>
              <a:chExt cx="12192001" cy="6858000"/>
            </a:xfrm>
          </p:grpSpPr>
          <p:cxnSp>
            <p:nvCxnSpPr>
              <p:cNvPr id="27" name="Ευθεία γραμμή σύνδεσης 26"/>
              <p:cNvCxnSpPr/>
              <p:nvPr/>
            </p:nvCxnSpPr>
            <p:spPr bwMode="hidden">
              <a:xfrm>
                <a:off x="225425"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8" name="Ευθεία γραμμή σύνδεσης 27"/>
              <p:cNvCxnSpPr/>
              <p:nvPr/>
            </p:nvCxnSpPr>
            <p:spPr bwMode="hidden">
              <a:xfrm>
                <a:off x="144915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9" name="Ευθεία γραμμή σύνδεσης 28"/>
              <p:cNvCxnSpPr/>
              <p:nvPr/>
            </p:nvCxnSpPr>
            <p:spPr bwMode="hidden">
              <a:xfrm>
                <a:off x="266598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0" name="Ευθεία γραμμή σύνδεσης 29"/>
              <p:cNvCxnSpPr/>
              <p:nvPr/>
            </p:nvCxnSpPr>
            <p:spPr bwMode="hidden">
              <a:xfrm>
                <a:off x="3885119"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1" name="Ευθεία γραμμή σύνδεσης 30"/>
              <p:cNvCxnSpPr/>
              <p:nvPr/>
            </p:nvCxnSpPr>
            <p:spPr bwMode="hidden">
              <a:xfrm>
                <a:off x="515064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32" name="Ομάδα 31"/>
              <p:cNvGrpSpPr/>
              <p:nvPr/>
            </p:nvGrpSpPr>
            <p:grpSpPr bwMode="hidden">
              <a:xfrm>
                <a:off x="6327885" y="0"/>
                <a:ext cx="5864115" cy="5898673"/>
                <a:chOff x="6327885" y="0"/>
                <a:chExt cx="5864115" cy="5898673"/>
              </a:xfrm>
            </p:grpSpPr>
            <p:cxnSp>
              <p:nvCxnSpPr>
                <p:cNvPr id="38" name="Ευθεία γραμμή σύνδεσης 37"/>
                <p:cNvCxnSpPr/>
                <p:nvPr/>
              </p:nvCxnSpPr>
              <p:spPr bwMode="hidden">
                <a:xfrm>
                  <a:off x="6327885" y="0"/>
                  <a:ext cx="5864115" cy="5898673"/>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9" name="Ευθεία γραμμή σύνδεσης 38"/>
                <p:cNvCxnSpPr/>
                <p:nvPr/>
              </p:nvCxnSpPr>
              <p:spPr bwMode="hidden">
                <a:xfrm>
                  <a:off x="7549268" y="0"/>
                  <a:ext cx="4642732" cy="467242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0" name="Ευθεία γραμμή σύνδεσης 39"/>
                <p:cNvCxnSpPr/>
                <p:nvPr/>
              </p:nvCxnSpPr>
              <p:spPr bwMode="hidden">
                <a:xfrm>
                  <a:off x="8772997" y="0"/>
                  <a:ext cx="3419003" cy="34567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1" name="Ευθεία γραμμή σύνδεσης 40"/>
                <p:cNvCxnSpPr/>
                <p:nvPr/>
              </p:nvCxnSpPr>
              <p:spPr bwMode="hidden">
                <a:xfrm>
                  <a:off x="9982200" y="0"/>
                  <a:ext cx="2209800" cy="222646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2" name="Ευθεία γραμμή σύνδεσης 41"/>
                <p:cNvCxnSpPr/>
                <p:nvPr/>
              </p:nvCxnSpPr>
              <p:spPr bwMode="hidden">
                <a:xfrm>
                  <a:off x="11199019" y="0"/>
                  <a:ext cx="992981" cy="1002506"/>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33" name="Ευθεία γραμμή σύνδεσης 32"/>
              <p:cNvCxnSpPr/>
              <p:nvPr/>
            </p:nvCxnSpPr>
            <p:spPr bwMode="hidden">
              <a:xfrm flipH="1" flipV="1">
                <a:off x="-1" y="1012053"/>
                <a:ext cx="5828811" cy="58459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4" name="Ευθεία γραμμή σύνδεσης 33"/>
              <p:cNvCxnSpPr/>
              <p:nvPr/>
            </p:nvCxnSpPr>
            <p:spPr bwMode="hidden">
              <a:xfrm flipH="1" flipV="1">
                <a:off x="-1" y="2227340"/>
                <a:ext cx="4614781" cy="4630658"/>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5" name="Ευθεία γραμμή σύνδεσης 34"/>
              <p:cNvCxnSpPr/>
              <p:nvPr/>
            </p:nvCxnSpPr>
            <p:spPr bwMode="hidden">
              <a:xfrm flipH="1" flipV="1">
                <a:off x="-1" y="3432149"/>
                <a:ext cx="3398419" cy="34258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6" name="Ευθεία γραμμή σύνδεσης 35"/>
              <p:cNvCxnSpPr/>
              <p:nvPr/>
            </p:nvCxnSpPr>
            <p:spPr bwMode="hidden">
              <a:xfrm flipH="1" flipV="1">
                <a:off x="-1" y="4651431"/>
                <a:ext cx="2196496" cy="2206567"/>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7" name="Ευθεία γραμμή σύνδεσης 36"/>
              <p:cNvCxnSpPr/>
              <p:nvPr/>
            </p:nvCxnSpPr>
            <p:spPr bwMode="hidden">
              <a:xfrm flipH="1" flipV="1">
                <a:off x="-1" y="5864453"/>
                <a:ext cx="987003" cy="9935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grpSp>
      <p:sp>
        <p:nvSpPr>
          <p:cNvPr id="60" name="Ορθογώνιο 59"/>
          <p:cNvSpPr/>
          <p:nvPr/>
        </p:nvSpPr>
        <p:spPr>
          <a:xfrm>
            <a:off x="0" y="0"/>
            <a:ext cx="7315200" cy="6858000"/>
          </a:xfrm>
          <a:prstGeom prst="rect">
            <a:avLst/>
          </a:prstGeom>
          <a:gradFill>
            <a:gsLst>
              <a:gs pos="69000">
                <a:schemeClr val="bg1"/>
              </a:gs>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a:p>
        </p:txBody>
      </p:sp>
      <p:cxnSp>
        <p:nvCxnSpPr>
          <p:cNvPr id="59" name="Ευθεία γραμμή σύνδεσης 58"/>
          <p:cNvCxnSpPr/>
          <p:nvPr/>
        </p:nvCxnSpPr>
        <p:spPr>
          <a:xfrm>
            <a:off x="7923089" y="2895600"/>
            <a:ext cx="3659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Τίτλος 1"/>
          <p:cNvSpPr>
            <a:spLocks noGrp="1"/>
          </p:cNvSpPr>
          <p:nvPr>
            <p:ph type="title"/>
          </p:nvPr>
        </p:nvSpPr>
        <p:spPr>
          <a:xfrm>
            <a:off x="7909560" y="576072"/>
            <a:ext cx="3657600" cy="2194560"/>
          </a:xfrm>
        </p:spPr>
        <p:txBody>
          <a:bodyPr rtlCol="0" anchor="b">
            <a:normAutofit/>
          </a:bodyPr>
          <a:lstStyle>
            <a:lvl1pPr>
              <a:defRPr sz="2600">
                <a:solidFill>
                  <a:schemeClr val="bg1"/>
                </a:solidFill>
              </a:defRPr>
            </a:lvl1pPr>
          </a:lstStyle>
          <a:p>
            <a:pPr rtl="0"/>
            <a:r>
              <a:rPr lang="el-GR"/>
              <a:t>Στυλ κύριου τίτλου</a:t>
            </a:r>
          </a:p>
        </p:txBody>
      </p:sp>
      <p:sp>
        <p:nvSpPr>
          <p:cNvPr id="3" name="Σύμβολο κράτησης θέσης εικόνας 2" descr="Ένα κενό πλαίσιο κράτησης θέσης για να προσθέσετε μια εικόνα. Κάντε κλικ στο πλαίσιο κράτησης θέσης και επιλέξτε την εικόνα που θέλετε να προσθέσετε."/>
          <p:cNvSpPr>
            <a:spLocks noGrp="1"/>
          </p:cNvSpPr>
          <p:nvPr>
            <p:ph type="pic" idx="1"/>
          </p:nvPr>
        </p:nvSpPr>
        <p:spPr>
          <a:xfrm>
            <a:off x="4412" y="-159"/>
            <a:ext cx="7315200" cy="6858000"/>
          </a:xfrm>
        </p:spPr>
        <p:txBody>
          <a:bodyPr tIns="457200"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el-GR"/>
              <a:t>Κάντε κλικ στο εικονίδιο για να προσθέσετε εικόνα</a:t>
            </a:r>
          </a:p>
        </p:txBody>
      </p:sp>
      <p:sp>
        <p:nvSpPr>
          <p:cNvPr id="4" name="Θέση κειμένου 3"/>
          <p:cNvSpPr>
            <a:spLocks noGrp="1"/>
          </p:cNvSpPr>
          <p:nvPr>
            <p:ph type="body" sz="half" idx="2"/>
          </p:nvPr>
        </p:nvSpPr>
        <p:spPr>
          <a:xfrm>
            <a:off x="7909560" y="2999232"/>
            <a:ext cx="3657600" cy="2286000"/>
          </a:xfrm>
        </p:spPr>
        <p:txBody>
          <a:bodyPr rtlCol="0"/>
          <a:lstStyle>
            <a:lvl1pPr marL="0" indent="0">
              <a:spcBef>
                <a:spcPts val="1200"/>
              </a:spcBef>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l-GR"/>
              <a:t>Στυλ υποδείγματος κειμένου</a:t>
            </a:r>
          </a:p>
        </p:txBody>
      </p:sp>
    </p:spTree>
    <p:extLst>
      <p:ext uri="{BB962C8B-B14F-4D97-AF65-F5344CB8AC3E}">
        <p14:creationId xmlns:p14="http://schemas.microsoft.com/office/powerpoint/2010/main" val="620318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3000">
              <a:schemeClr val="bg1"/>
            </a:gs>
            <a:gs pos="0">
              <a:schemeClr val="bg1">
                <a:lumMod val="100000"/>
              </a:schemeClr>
            </a:gs>
            <a:gs pos="100000">
              <a:schemeClr val="bg1">
                <a:lumMod val="95000"/>
                <a:alpha val="65000"/>
              </a:schemeClr>
            </a:gs>
          </a:gsLst>
          <a:lin ang="5400000" scaled="1"/>
          <a:tileRect/>
        </a:gradFill>
        <a:effectLst/>
      </p:bgPr>
    </p:bg>
    <p:spTree>
      <p:nvGrpSpPr>
        <p:cNvPr id="1" name=""/>
        <p:cNvGrpSpPr/>
        <p:nvPr/>
      </p:nvGrpSpPr>
      <p:grpSpPr>
        <a:xfrm>
          <a:off x="0" y="0"/>
          <a:ext cx="0" cy="0"/>
          <a:chOff x="0" y="0"/>
          <a:chExt cx="0" cy="0"/>
        </a:xfrm>
      </p:grpSpPr>
      <p:grpSp>
        <p:nvGrpSpPr>
          <p:cNvPr id="96" name="Ομάδα 95"/>
          <p:cNvGrpSpPr/>
          <p:nvPr userDrawn="1"/>
        </p:nvGrpSpPr>
        <p:grpSpPr bwMode="hidden">
          <a:xfrm>
            <a:off x="-1" y="-195943"/>
            <a:ext cx="12192002" cy="6858000"/>
            <a:chOff x="-1" y="0"/>
            <a:chExt cx="12192002" cy="6858000"/>
          </a:xfrm>
        </p:grpSpPr>
        <p:cxnSp>
          <p:nvCxnSpPr>
            <p:cNvPr id="97" name="Ευθεία γραμμή σύνδεσης 96"/>
            <p:cNvCxnSpPr/>
            <p:nvPr/>
          </p:nvCxnSpPr>
          <p:spPr bwMode="hidden">
            <a:xfrm>
              <a:off x="610194"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Ευθεία γραμμή σύνδεσης 97"/>
            <p:cNvCxnSpPr/>
            <p:nvPr/>
          </p:nvCxnSpPr>
          <p:spPr bwMode="hidden">
            <a:xfrm>
              <a:off x="1829332"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Ευθεία γραμμή σύνδεσης 98"/>
            <p:cNvCxnSpPr/>
            <p:nvPr/>
          </p:nvCxnSpPr>
          <p:spPr bwMode="hidden">
            <a:xfrm>
              <a:off x="3048470"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Ευθεία γραμμή σύνδεσης 99"/>
            <p:cNvCxnSpPr/>
            <p:nvPr/>
          </p:nvCxnSpPr>
          <p:spPr bwMode="hidden">
            <a:xfrm>
              <a:off x="4267608"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Ευθεία γραμμή σύνδεσης 100"/>
            <p:cNvCxnSpPr/>
            <p:nvPr/>
          </p:nvCxnSpPr>
          <p:spPr bwMode="hidden">
            <a:xfrm>
              <a:off x="5486746"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Ευθεία γραμμή σύνδεσης 101"/>
            <p:cNvCxnSpPr/>
            <p:nvPr/>
          </p:nvCxnSpPr>
          <p:spPr bwMode="hidden">
            <a:xfrm>
              <a:off x="6705884"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Ευθεία γραμμή σύνδεσης 102"/>
            <p:cNvCxnSpPr/>
            <p:nvPr/>
          </p:nvCxnSpPr>
          <p:spPr bwMode="hidden">
            <a:xfrm>
              <a:off x="7925022"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Ευθεία γραμμή σύνδεσης 103"/>
            <p:cNvCxnSpPr/>
            <p:nvPr/>
          </p:nvCxnSpPr>
          <p:spPr bwMode="hidden">
            <a:xfrm>
              <a:off x="9144160"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Ευθεία γραμμή σύνδεσης 104"/>
            <p:cNvCxnSpPr/>
            <p:nvPr/>
          </p:nvCxnSpPr>
          <p:spPr bwMode="hidden">
            <a:xfrm>
              <a:off x="10363298"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Ευθεία γραμμή σύνδεσης 105"/>
            <p:cNvCxnSpPr/>
            <p:nvPr/>
          </p:nvCxnSpPr>
          <p:spPr bwMode="hidden">
            <a:xfrm>
              <a:off x="11582436"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Ευθεία γραμμή σύνδεσης 106"/>
            <p:cNvCxnSpPr/>
            <p:nvPr/>
          </p:nvCxnSpPr>
          <p:spPr bwMode="hidden">
            <a:xfrm>
              <a:off x="2819" y="386485"/>
              <a:ext cx="12188952" cy="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Ευθεία γραμμή σύνδεσης 107"/>
            <p:cNvCxnSpPr/>
            <p:nvPr/>
          </p:nvCxnSpPr>
          <p:spPr bwMode="hidden">
            <a:xfrm>
              <a:off x="2819" y="1611181"/>
              <a:ext cx="12188952" cy="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Ευθεία γραμμή σύνδεσης 108"/>
            <p:cNvCxnSpPr/>
            <p:nvPr/>
          </p:nvCxnSpPr>
          <p:spPr bwMode="hidden">
            <a:xfrm>
              <a:off x="2819" y="2835877"/>
              <a:ext cx="12188952" cy="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Ευθεία γραμμή σύνδεσης 109"/>
            <p:cNvCxnSpPr/>
            <p:nvPr/>
          </p:nvCxnSpPr>
          <p:spPr bwMode="hidden">
            <a:xfrm>
              <a:off x="2819" y="4060573"/>
              <a:ext cx="12188952" cy="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Ευθεία γραμμή σύνδεσης 110"/>
            <p:cNvCxnSpPr/>
            <p:nvPr/>
          </p:nvCxnSpPr>
          <p:spPr bwMode="hidden">
            <a:xfrm>
              <a:off x="2819" y="5285269"/>
              <a:ext cx="12188952" cy="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Ευθεία γραμμή σύνδεσης 111"/>
            <p:cNvCxnSpPr/>
            <p:nvPr/>
          </p:nvCxnSpPr>
          <p:spPr bwMode="hidden">
            <a:xfrm>
              <a:off x="2819" y="6509965"/>
              <a:ext cx="12188952" cy="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113" name="Ομάδα 112"/>
            <p:cNvGrpSpPr/>
            <p:nvPr userDrawn="1"/>
          </p:nvGrpSpPr>
          <p:grpSpPr bwMode="hidden">
            <a:xfrm>
              <a:off x="-1" y="0"/>
              <a:ext cx="12192001" cy="6858000"/>
              <a:chOff x="-1" y="0"/>
              <a:chExt cx="12192001" cy="6858000"/>
            </a:xfrm>
          </p:grpSpPr>
          <p:cxnSp>
            <p:nvCxnSpPr>
              <p:cNvPr id="131" name="Ευθεία γραμμή σύνδεσης 130"/>
              <p:cNvCxnSpPr/>
              <p:nvPr/>
            </p:nvCxnSpPr>
            <p:spPr bwMode="hidden">
              <a:xfrm>
                <a:off x="225425"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2" name="Ευθεία γραμμή σύνδεσης 131"/>
              <p:cNvCxnSpPr/>
              <p:nvPr/>
            </p:nvCxnSpPr>
            <p:spPr bwMode="hidden">
              <a:xfrm>
                <a:off x="1449154"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3" name="Ευθεία γραμμή σύνδεσης 132"/>
              <p:cNvCxnSpPr/>
              <p:nvPr/>
            </p:nvCxnSpPr>
            <p:spPr bwMode="hidden">
              <a:xfrm>
                <a:off x="2665982"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4" name="Ευθεία γραμμή σύνδεσης 133"/>
              <p:cNvCxnSpPr/>
              <p:nvPr/>
            </p:nvCxnSpPr>
            <p:spPr bwMode="hidden">
              <a:xfrm>
                <a:off x="3885119"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5" name="Ευθεία γραμμή σύνδεσης 134"/>
              <p:cNvCxnSpPr/>
              <p:nvPr/>
            </p:nvCxnSpPr>
            <p:spPr bwMode="hidden">
              <a:xfrm>
                <a:off x="5106502"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136" name="Ομάδα 135"/>
              <p:cNvGrpSpPr/>
              <p:nvPr/>
            </p:nvGrpSpPr>
            <p:grpSpPr bwMode="hidden">
              <a:xfrm>
                <a:off x="6327885" y="0"/>
                <a:ext cx="5864115" cy="5898673"/>
                <a:chOff x="6327885" y="0"/>
                <a:chExt cx="5864115" cy="5898673"/>
              </a:xfrm>
            </p:grpSpPr>
            <p:cxnSp>
              <p:nvCxnSpPr>
                <p:cNvPr id="142" name="Ευθεία γραμμή σύνδεσης 141"/>
                <p:cNvCxnSpPr/>
                <p:nvPr/>
              </p:nvCxnSpPr>
              <p:spPr bwMode="hidden">
                <a:xfrm>
                  <a:off x="6327885" y="0"/>
                  <a:ext cx="5864115" cy="5898673"/>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3" name="Ευθεία γραμμή σύνδεσης 142"/>
                <p:cNvCxnSpPr/>
                <p:nvPr/>
              </p:nvCxnSpPr>
              <p:spPr bwMode="hidden">
                <a:xfrm>
                  <a:off x="7549268" y="0"/>
                  <a:ext cx="4642732" cy="4672425"/>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4" name="Ευθεία γραμμή σύνδεσης 143"/>
                <p:cNvCxnSpPr/>
                <p:nvPr/>
              </p:nvCxnSpPr>
              <p:spPr bwMode="hidden">
                <a:xfrm>
                  <a:off x="8772997" y="0"/>
                  <a:ext cx="3419003" cy="3456749"/>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5" name="Ευθεία γραμμή σύνδεσης 144"/>
                <p:cNvCxnSpPr/>
                <p:nvPr/>
              </p:nvCxnSpPr>
              <p:spPr bwMode="hidden">
                <a:xfrm>
                  <a:off x="9982200" y="0"/>
                  <a:ext cx="2209800" cy="2226469"/>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6" name="Ευθεία γραμμή σύνδεσης 145"/>
                <p:cNvCxnSpPr/>
                <p:nvPr/>
              </p:nvCxnSpPr>
              <p:spPr bwMode="hidden">
                <a:xfrm>
                  <a:off x="11199019" y="0"/>
                  <a:ext cx="992981" cy="1002506"/>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137" name="Ευθεία γραμμή σύνδεσης 136"/>
              <p:cNvCxnSpPr/>
              <p:nvPr/>
            </p:nvCxnSpPr>
            <p:spPr bwMode="hidden">
              <a:xfrm flipH="1" flipV="1">
                <a:off x="-1" y="1012053"/>
                <a:ext cx="5828811" cy="5845945"/>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8" name="Ευθεία γραμμή σύνδεσης 137"/>
              <p:cNvCxnSpPr/>
              <p:nvPr/>
            </p:nvCxnSpPr>
            <p:spPr bwMode="hidden">
              <a:xfrm flipH="1" flipV="1">
                <a:off x="-1" y="2227340"/>
                <a:ext cx="4614781" cy="4630658"/>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9" name="Ευθεία γραμμή σύνδεσης 138"/>
              <p:cNvCxnSpPr/>
              <p:nvPr/>
            </p:nvCxnSpPr>
            <p:spPr bwMode="hidden">
              <a:xfrm flipH="1" flipV="1">
                <a:off x="-1" y="3432149"/>
                <a:ext cx="3398419" cy="3425849"/>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0" name="Ευθεία γραμμή σύνδεσης 139"/>
              <p:cNvCxnSpPr/>
              <p:nvPr/>
            </p:nvCxnSpPr>
            <p:spPr bwMode="hidden">
              <a:xfrm flipH="1" flipV="1">
                <a:off x="-1" y="4651431"/>
                <a:ext cx="2196496" cy="2206567"/>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1" name="Ευθεία γραμμή σύνδεσης 140"/>
              <p:cNvCxnSpPr/>
              <p:nvPr/>
            </p:nvCxnSpPr>
            <p:spPr bwMode="hidden">
              <a:xfrm flipH="1" flipV="1">
                <a:off x="-1" y="5864453"/>
                <a:ext cx="987003" cy="993545"/>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grpSp>
          <p:nvGrpSpPr>
            <p:cNvPr id="114" name="Ομάδα 113"/>
            <p:cNvGrpSpPr/>
            <p:nvPr userDrawn="1"/>
          </p:nvGrpSpPr>
          <p:grpSpPr bwMode="hidden">
            <a:xfrm flipH="1">
              <a:off x="0" y="0"/>
              <a:ext cx="12192001" cy="6858000"/>
              <a:chOff x="-1" y="0"/>
              <a:chExt cx="12192001" cy="6858000"/>
            </a:xfrm>
          </p:grpSpPr>
          <p:cxnSp>
            <p:nvCxnSpPr>
              <p:cNvPr id="115" name="Ευθεία γραμμή σύνδεσης 114"/>
              <p:cNvCxnSpPr/>
              <p:nvPr/>
            </p:nvCxnSpPr>
            <p:spPr bwMode="hidden">
              <a:xfrm>
                <a:off x="225425"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6" name="Ευθεία γραμμή σύνδεσης 115"/>
              <p:cNvCxnSpPr/>
              <p:nvPr/>
            </p:nvCxnSpPr>
            <p:spPr bwMode="hidden">
              <a:xfrm>
                <a:off x="1449154"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7" name="Ευθεία γραμμή σύνδεσης 116"/>
              <p:cNvCxnSpPr/>
              <p:nvPr/>
            </p:nvCxnSpPr>
            <p:spPr bwMode="hidden">
              <a:xfrm>
                <a:off x="2665982"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8" name="Ευθεία γραμμή σύνδεσης 117"/>
              <p:cNvCxnSpPr/>
              <p:nvPr/>
            </p:nvCxnSpPr>
            <p:spPr bwMode="hidden">
              <a:xfrm>
                <a:off x="3885119"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9" name="Ευθεία γραμμή σύνδεσης 118"/>
              <p:cNvCxnSpPr/>
              <p:nvPr/>
            </p:nvCxnSpPr>
            <p:spPr bwMode="hidden">
              <a:xfrm>
                <a:off x="5106502"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120" name="Ομάδα 119"/>
              <p:cNvGrpSpPr/>
              <p:nvPr/>
            </p:nvGrpSpPr>
            <p:grpSpPr bwMode="hidden">
              <a:xfrm>
                <a:off x="6327885" y="0"/>
                <a:ext cx="5864115" cy="5898673"/>
                <a:chOff x="6327885" y="0"/>
                <a:chExt cx="5864115" cy="5898673"/>
              </a:xfrm>
            </p:grpSpPr>
            <p:cxnSp>
              <p:nvCxnSpPr>
                <p:cNvPr id="126" name="Ευθεία γραμμή σύνδεσης 125"/>
                <p:cNvCxnSpPr/>
                <p:nvPr/>
              </p:nvCxnSpPr>
              <p:spPr bwMode="hidden">
                <a:xfrm>
                  <a:off x="6327885" y="0"/>
                  <a:ext cx="5864115" cy="5898673"/>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7" name="Ευθεία γραμμή σύνδεσης 126"/>
                <p:cNvCxnSpPr/>
                <p:nvPr/>
              </p:nvCxnSpPr>
              <p:spPr bwMode="hidden">
                <a:xfrm>
                  <a:off x="7549268" y="0"/>
                  <a:ext cx="4642732" cy="4672425"/>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8" name="Ευθεία γραμμή σύνδεσης 127"/>
                <p:cNvCxnSpPr/>
                <p:nvPr/>
              </p:nvCxnSpPr>
              <p:spPr bwMode="hidden">
                <a:xfrm>
                  <a:off x="8772997" y="0"/>
                  <a:ext cx="3419003" cy="3456749"/>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9" name="Ευθεία γραμμή σύνδεσης 128"/>
                <p:cNvCxnSpPr/>
                <p:nvPr/>
              </p:nvCxnSpPr>
              <p:spPr bwMode="hidden">
                <a:xfrm>
                  <a:off x="9982200" y="0"/>
                  <a:ext cx="2209800" cy="2226469"/>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0" name="Ευθεία γραμμή σύνδεσης 129"/>
                <p:cNvCxnSpPr/>
                <p:nvPr/>
              </p:nvCxnSpPr>
              <p:spPr bwMode="hidden">
                <a:xfrm>
                  <a:off x="11199019" y="0"/>
                  <a:ext cx="992981" cy="1002506"/>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121" name="Ευθεία γραμμή σύνδεσης 120"/>
              <p:cNvCxnSpPr/>
              <p:nvPr/>
            </p:nvCxnSpPr>
            <p:spPr bwMode="hidden">
              <a:xfrm flipH="1" flipV="1">
                <a:off x="-1" y="1012053"/>
                <a:ext cx="5828811" cy="5845945"/>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2" name="Ευθεία γραμμή σύνδεσης 121"/>
              <p:cNvCxnSpPr/>
              <p:nvPr/>
            </p:nvCxnSpPr>
            <p:spPr bwMode="hidden">
              <a:xfrm flipH="1" flipV="1">
                <a:off x="-1" y="2227340"/>
                <a:ext cx="4614781" cy="4630658"/>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3" name="Ευθεία γραμμή σύνδεσης 122"/>
              <p:cNvCxnSpPr/>
              <p:nvPr/>
            </p:nvCxnSpPr>
            <p:spPr bwMode="hidden">
              <a:xfrm flipH="1" flipV="1">
                <a:off x="-1" y="3432149"/>
                <a:ext cx="3398419" cy="3425849"/>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4" name="Ευθεία γραμμή σύνδεσης 123"/>
              <p:cNvCxnSpPr/>
              <p:nvPr/>
            </p:nvCxnSpPr>
            <p:spPr bwMode="hidden">
              <a:xfrm flipH="1" flipV="1">
                <a:off x="-1" y="4651431"/>
                <a:ext cx="2196496" cy="2206567"/>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5" name="Ευθεία γραμμή σύνδεσης 124"/>
              <p:cNvCxnSpPr/>
              <p:nvPr/>
            </p:nvCxnSpPr>
            <p:spPr bwMode="hidden">
              <a:xfrm flipH="1" flipV="1">
                <a:off x="-1" y="5864453"/>
                <a:ext cx="987003" cy="993545"/>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grpSp>
      <p:sp>
        <p:nvSpPr>
          <p:cNvPr id="2" name="Θέση τίτλου 1"/>
          <p:cNvSpPr>
            <a:spLocks noGrp="1"/>
          </p:cNvSpPr>
          <p:nvPr>
            <p:ph type="title"/>
          </p:nvPr>
        </p:nvSpPr>
        <p:spPr>
          <a:xfrm>
            <a:off x="1295400" y="503853"/>
            <a:ext cx="9601200" cy="1142385"/>
          </a:xfrm>
          <a:prstGeom prst="rect">
            <a:avLst/>
          </a:prstGeom>
        </p:spPr>
        <p:txBody>
          <a:bodyPr vert="horz" lIns="91440" tIns="45720" rIns="91440" bIns="45720" rtlCol="0" anchor="b">
            <a:normAutofit/>
          </a:bodyPr>
          <a:lstStyle/>
          <a:p>
            <a:pPr rtl="0"/>
            <a:r>
              <a:rPr lang="el-GR"/>
              <a:t>Κάντε κλικ για να επεξεργαστείτε το Στυλ κύριου τίτλου</a:t>
            </a:r>
          </a:p>
        </p:txBody>
      </p:sp>
      <p:sp>
        <p:nvSpPr>
          <p:cNvPr id="3" name="Θέση κειμένου 2"/>
          <p:cNvSpPr>
            <a:spLocks noGrp="1"/>
          </p:cNvSpPr>
          <p:nvPr>
            <p:ph type="body" idx="1"/>
          </p:nvPr>
        </p:nvSpPr>
        <p:spPr>
          <a:xfrm>
            <a:off x="1295400" y="1981201"/>
            <a:ext cx="9601200" cy="3809999"/>
          </a:xfrm>
          <a:prstGeom prst="rect">
            <a:avLst/>
          </a:prstGeom>
        </p:spPr>
        <p:txBody>
          <a:bodyPr vert="horz" lIns="91440" tIns="45720" rIns="91440" bIns="45720" rtlCol="0">
            <a:normAutofit/>
          </a:bodyPr>
          <a:lstStyle/>
          <a:p>
            <a:pPr lvl="0" rtl="0"/>
            <a:r>
              <a:rPr lang="el-GR"/>
              <a:t>Στυλ υποδείγματος κειμένου</a:t>
            </a:r>
          </a:p>
          <a:p>
            <a:pPr lvl="1" rtl="0"/>
            <a:r>
              <a:rPr lang="el-GR"/>
              <a:t>Δεύτερου επιπέδου</a:t>
            </a:r>
          </a:p>
          <a:p>
            <a:pPr lvl="2" rtl="0"/>
            <a:r>
              <a:rPr lang="el-GR"/>
              <a:t>Τρίτου επιπέδου</a:t>
            </a:r>
          </a:p>
          <a:p>
            <a:pPr lvl="3" rtl="0"/>
            <a:r>
              <a:rPr lang="el-GR"/>
              <a:t>Τέταρτου επιπέδου</a:t>
            </a:r>
          </a:p>
          <a:p>
            <a:pPr lvl="4" rtl="0"/>
            <a:r>
              <a:rPr lang="el-GR"/>
              <a:t>Πέμπτου επιπέδου</a:t>
            </a:r>
          </a:p>
        </p:txBody>
      </p:sp>
      <p:cxnSp>
        <p:nvCxnSpPr>
          <p:cNvPr id="148" name="Ευθεία γραμμή σύνδεσης 147"/>
          <p:cNvCxnSpPr/>
          <p:nvPr userDrawn="1"/>
        </p:nvCxnSpPr>
        <p:spPr>
          <a:xfrm>
            <a:off x="609600" y="6172200"/>
            <a:ext cx="10972800" cy="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 name="Θέση υποσέλιδου 4"/>
          <p:cNvSpPr>
            <a:spLocks noGrp="1"/>
          </p:cNvSpPr>
          <p:nvPr>
            <p:ph type="ftr" sz="quarter" idx="3"/>
          </p:nvPr>
        </p:nvSpPr>
        <p:spPr>
          <a:xfrm>
            <a:off x="609601" y="6289679"/>
            <a:ext cx="6128030" cy="222436"/>
          </a:xfrm>
          <a:prstGeom prst="rect">
            <a:avLst/>
          </a:prstGeom>
        </p:spPr>
        <p:txBody>
          <a:bodyPr vert="horz" lIns="91440" tIns="45720" rIns="91440" bIns="45720" rtlCol="0" anchor="ctr"/>
          <a:lstStyle>
            <a:lvl1pPr algn="l">
              <a:defRPr sz="1100">
                <a:solidFill>
                  <a:schemeClr val="tx1">
                    <a:lumMod val="90000"/>
                    <a:lumOff val="10000"/>
                  </a:schemeClr>
                </a:solidFill>
              </a:defRPr>
            </a:lvl1pPr>
          </a:lstStyle>
          <a:p>
            <a:pPr rtl="0"/>
            <a:r>
              <a:rPr lang="el-GR" dirty="0"/>
              <a:t>Προσθήκη υποσέλιδου</a:t>
            </a:r>
          </a:p>
        </p:txBody>
      </p:sp>
      <p:sp>
        <p:nvSpPr>
          <p:cNvPr id="4" name="Θέση ημερομηνίας 3"/>
          <p:cNvSpPr>
            <a:spLocks noGrp="1"/>
          </p:cNvSpPr>
          <p:nvPr>
            <p:ph type="dt" sz="half" idx="2"/>
          </p:nvPr>
        </p:nvSpPr>
        <p:spPr>
          <a:xfrm>
            <a:off x="9294042" y="6289679"/>
            <a:ext cx="965946" cy="222436"/>
          </a:xfrm>
          <a:prstGeom prst="rect">
            <a:avLst/>
          </a:prstGeom>
        </p:spPr>
        <p:txBody>
          <a:bodyPr vert="horz" lIns="91440" tIns="45720" rIns="91440" bIns="45720" rtlCol="0" anchor="ctr"/>
          <a:lstStyle>
            <a:lvl1pPr algn="r">
              <a:defRPr sz="1100">
                <a:solidFill>
                  <a:schemeClr val="tx1">
                    <a:lumMod val="90000"/>
                    <a:lumOff val="10000"/>
                  </a:schemeClr>
                </a:solidFill>
              </a:defRPr>
            </a:lvl1pPr>
          </a:lstStyle>
          <a:p>
            <a:pPr rtl="0"/>
            <a:fld id="{9B46EC52-5824-4DE4-A8EE-A139C795D6DB}" type="datetime1">
              <a:rPr lang="el-GR" smtClean="0"/>
              <a:pPr rtl="0"/>
              <a:t>30/1/2021</a:t>
            </a:fld>
            <a:endParaRPr lang="el-GR" dirty="0"/>
          </a:p>
        </p:txBody>
      </p:sp>
      <p:sp>
        <p:nvSpPr>
          <p:cNvPr id="6" name="Θέση αριθμού διαφάνειας 5"/>
          <p:cNvSpPr>
            <a:spLocks noGrp="1"/>
          </p:cNvSpPr>
          <p:nvPr>
            <p:ph type="sldNum" sz="quarter" idx="4"/>
          </p:nvPr>
        </p:nvSpPr>
        <p:spPr>
          <a:xfrm>
            <a:off x="10665311" y="6289679"/>
            <a:ext cx="918882" cy="222436"/>
          </a:xfrm>
          <a:prstGeom prst="rect">
            <a:avLst/>
          </a:prstGeom>
        </p:spPr>
        <p:txBody>
          <a:bodyPr vert="horz" lIns="91440" tIns="45720" rIns="91440" bIns="45720" rtlCol="0" anchor="ctr"/>
          <a:lstStyle>
            <a:lvl1pPr algn="r">
              <a:defRPr sz="1100">
                <a:solidFill>
                  <a:schemeClr val="tx1">
                    <a:lumMod val="90000"/>
                    <a:lumOff val="10000"/>
                  </a:schemeClr>
                </a:solidFill>
              </a:defRPr>
            </a:lvl1pPr>
          </a:lstStyle>
          <a:p>
            <a:pPr rtl="0"/>
            <a:fld id="{E31375A4-56A4-47D6-9801-1991572033F7}" type="slidenum">
              <a:rPr lang="el-GR" smtClean="0"/>
              <a:pPr rtl="0"/>
              <a:t>‹#›</a:t>
            </a:fld>
            <a:endParaRPr lang="el-GR" dirty="0"/>
          </a:p>
        </p:txBody>
      </p:sp>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9"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accent1">
            <a:lumMod val="75000"/>
          </a:schemeClr>
        </a:buClr>
        <a:buSzPct val="100000"/>
        <a:buFont typeface="Arial" pitchFamily="34" charset="0"/>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1200"/>
        </a:spcBef>
        <a:buClr>
          <a:schemeClr val="accent1">
            <a:lumMod val="75000"/>
          </a:schemeClr>
        </a:buClr>
        <a:buSzPct val="100000"/>
        <a:buFont typeface="Arial" pitchFamily="34" charset="0"/>
        <a:buChar char="▪"/>
        <a:defRPr sz="1800" kern="1200">
          <a:solidFill>
            <a:schemeClr val="tx1"/>
          </a:solidFill>
          <a:latin typeface="+mn-lt"/>
          <a:ea typeface="+mn-ea"/>
          <a:cs typeface="+mn-cs"/>
        </a:defRPr>
      </a:lvl2pPr>
      <a:lvl3pPr marL="685800" indent="-179388" algn="l" defTabSz="914400" rtl="0" eaLnBrk="1" latinLnBrk="0" hangingPunct="1">
        <a:lnSpc>
          <a:spcPct val="90000"/>
        </a:lnSpc>
        <a:spcBef>
          <a:spcPts val="800"/>
        </a:spcBef>
        <a:buClr>
          <a:schemeClr val="accent1">
            <a:lumMod val="75000"/>
          </a:schemeClr>
        </a:buClr>
        <a:buSzPct val="100000"/>
        <a:buFont typeface="Arial"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lumMod val="75000"/>
          </a:schemeClr>
        </a:buClr>
        <a:buSzPct val="100000"/>
        <a:buFont typeface="Arial" pitchFamily="34" charset="0"/>
        <a:buChar char="▪"/>
        <a:defRPr sz="1400" kern="1200">
          <a:solidFill>
            <a:schemeClr val="tx1"/>
          </a:solidFill>
          <a:latin typeface="+mn-lt"/>
          <a:ea typeface="+mn-ea"/>
          <a:cs typeface="+mn-cs"/>
        </a:defRPr>
      </a:lvl4pPr>
      <a:lvl5pPr marL="1143000" indent="-179388" algn="l" defTabSz="914400" rtl="0" eaLnBrk="1" latinLnBrk="0" hangingPunct="1">
        <a:lnSpc>
          <a:spcPct val="90000"/>
        </a:lnSpc>
        <a:spcBef>
          <a:spcPts val="600"/>
        </a:spcBef>
        <a:buClr>
          <a:schemeClr val="accent1">
            <a:lumMod val="75000"/>
          </a:schemeClr>
        </a:buClr>
        <a:buSzPct val="100000"/>
        <a:buFont typeface="Arial"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600"/>
        </a:spcBef>
        <a:buClr>
          <a:schemeClr val="accent1">
            <a:lumMod val="75000"/>
          </a:schemeClr>
        </a:buClr>
        <a:buSzPct val="100000"/>
        <a:buFont typeface="Arial" pitchFamily="34" charset="0"/>
        <a:buChar char="▪"/>
        <a:defRPr sz="1400" kern="1200">
          <a:solidFill>
            <a:schemeClr val="tx1"/>
          </a:solidFill>
          <a:latin typeface="+mn-lt"/>
          <a:ea typeface="+mn-ea"/>
          <a:cs typeface="+mn-cs"/>
        </a:defRPr>
      </a:lvl6pPr>
      <a:lvl7pPr marL="1600200" indent="-179388" algn="l" defTabSz="914400" rtl="0" eaLnBrk="1" latinLnBrk="0" hangingPunct="1">
        <a:lnSpc>
          <a:spcPct val="90000"/>
        </a:lnSpc>
        <a:spcBef>
          <a:spcPts val="600"/>
        </a:spcBef>
        <a:buClr>
          <a:schemeClr val="accent1">
            <a:lumMod val="75000"/>
          </a:schemeClr>
        </a:buClr>
        <a:buSzPct val="100000"/>
        <a:buFont typeface="Arial"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600"/>
        </a:spcBef>
        <a:buClr>
          <a:schemeClr val="accent1">
            <a:lumMod val="75000"/>
          </a:schemeClr>
        </a:buClr>
        <a:buSzPct val="100000"/>
        <a:buFont typeface="Arial" pitchFamily="34" charset="0"/>
        <a:buChar char="▪"/>
        <a:defRPr sz="1400" kern="1200">
          <a:solidFill>
            <a:schemeClr val="tx1"/>
          </a:solidFill>
          <a:latin typeface="+mn-lt"/>
          <a:ea typeface="+mn-ea"/>
          <a:cs typeface="+mn-cs"/>
        </a:defRPr>
      </a:lvl8pPr>
      <a:lvl9pPr marL="1878012" indent="0" algn="l" defTabSz="914400" rtl="0" eaLnBrk="1" latinLnBrk="0" hangingPunct="1">
        <a:lnSpc>
          <a:spcPct val="90000"/>
        </a:lnSpc>
        <a:spcBef>
          <a:spcPts val="600"/>
        </a:spcBef>
        <a:buClr>
          <a:schemeClr val="accent1">
            <a:lumMod val="75000"/>
          </a:schemeClr>
        </a:buClr>
        <a:buSzPct val="100000"/>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hyperlink" Target="https://horizonscanning.gr/"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1.emf"/><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mailto:info@ris3rcm.eu" TargetMode="External"/><Relationship Id="rId5" Type="http://schemas.openxmlformats.org/officeDocument/2006/relationships/hyperlink" Target="http://www.ris3rcm.eu/" TargetMode="External"/><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p:cNvPicPr>
            <a:picLocks noChangeAspect="1"/>
          </p:cNvPicPr>
          <p:nvPr/>
        </p:nvPicPr>
        <p:blipFill>
          <a:blip r:embed="rId3"/>
          <a:stretch>
            <a:fillRect/>
          </a:stretch>
        </p:blipFill>
        <p:spPr>
          <a:xfrm>
            <a:off x="9796725" y="5766410"/>
            <a:ext cx="2395275" cy="995500"/>
          </a:xfrm>
          <a:prstGeom prst="rect">
            <a:avLst/>
          </a:prstGeom>
        </p:spPr>
      </p:pic>
      <p:pic>
        <p:nvPicPr>
          <p:cNvPr id="8" name="Εικόνα 7"/>
          <p:cNvPicPr>
            <a:picLocks noChangeAspect="1"/>
          </p:cNvPicPr>
          <p:nvPr/>
        </p:nvPicPr>
        <p:blipFill>
          <a:blip r:embed="rId4"/>
          <a:stretch>
            <a:fillRect/>
          </a:stretch>
        </p:blipFill>
        <p:spPr>
          <a:xfrm>
            <a:off x="132479" y="5766410"/>
            <a:ext cx="1684578" cy="995500"/>
          </a:xfrm>
          <a:prstGeom prst="rect">
            <a:avLst/>
          </a:prstGeom>
        </p:spPr>
      </p:pic>
      <p:sp>
        <p:nvSpPr>
          <p:cNvPr id="10" name="Υπότιτλος 2"/>
          <p:cNvSpPr txBox="1">
            <a:spLocks/>
          </p:cNvSpPr>
          <p:nvPr/>
        </p:nvSpPr>
        <p:spPr>
          <a:xfrm>
            <a:off x="810768" y="2566262"/>
            <a:ext cx="10570463" cy="200817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chemeClr val="accent1">
                  <a:lumMod val="75000"/>
                </a:schemeClr>
              </a:buClr>
              <a:buSzPct val="100000"/>
              <a:buFont typeface="Arial" pitchFamily="34" charset="0"/>
              <a:buNone/>
              <a:defRPr sz="2000" b="0" kern="1200">
                <a:solidFill>
                  <a:schemeClr val="accent1">
                    <a:lumMod val="75000"/>
                  </a:schemeClr>
                </a:solidFill>
                <a:latin typeface="+mn-lt"/>
                <a:ea typeface="+mn-ea"/>
                <a:cs typeface="+mn-cs"/>
              </a:defRPr>
            </a:lvl1pPr>
            <a:lvl2pPr marL="457200" indent="0" algn="ctr" defTabSz="914400" rtl="0" eaLnBrk="1" latinLnBrk="0" hangingPunct="1">
              <a:lnSpc>
                <a:spcPct val="90000"/>
              </a:lnSpc>
              <a:spcBef>
                <a:spcPts val="1200"/>
              </a:spcBef>
              <a:buClr>
                <a:schemeClr val="accent1">
                  <a:lumMod val="75000"/>
                </a:schemeClr>
              </a:buClr>
              <a:buSzPct val="100000"/>
              <a:buFont typeface="Arial"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800"/>
              </a:spcBef>
              <a:buClr>
                <a:schemeClr val="accent1">
                  <a:lumMod val="75000"/>
                </a:schemeClr>
              </a:buClr>
              <a:buSzPct val="100000"/>
              <a:buFont typeface="Arial"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800"/>
              </a:spcBef>
              <a:buClr>
                <a:schemeClr val="accent1">
                  <a:lumMod val="75000"/>
                </a:schemeClr>
              </a:buClr>
              <a:buSzPct val="100000"/>
              <a:buFont typeface="Arial"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600"/>
              </a:spcBef>
              <a:buClr>
                <a:schemeClr val="accent1">
                  <a:lumMod val="75000"/>
                </a:schemeClr>
              </a:buClr>
              <a:buSzPct val="100000"/>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600"/>
              </a:spcBef>
              <a:buClr>
                <a:schemeClr val="accent1">
                  <a:lumMod val="75000"/>
                </a:schemeClr>
              </a:buClr>
              <a:buSzPct val="100000"/>
              <a:buFont typeface="Arial"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600"/>
              </a:spcBef>
              <a:buClr>
                <a:schemeClr val="accent1">
                  <a:lumMod val="75000"/>
                </a:schemeClr>
              </a:buClr>
              <a:buSzPct val="100000"/>
              <a:buFont typeface="Arial"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600"/>
              </a:spcBef>
              <a:buClr>
                <a:schemeClr val="accent1">
                  <a:lumMod val="75000"/>
                </a:schemeClr>
              </a:buClr>
              <a:buSzPct val="100000"/>
              <a:buFont typeface="Arial"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600"/>
              </a:spcBef>
              <a:buClr>
                <a:schemeClr val="accent1">
                  <a:lumMod val="75000"/>
                </a:schemeClr>
              </a:buClr>
              <a:buSzPct val="100000"/>
              <a:buFont typeface="Arial" pitchFamily="34" charset="0"/>
              <a:buNone/>
              <a:defRPr sz="1600" kern="1200">
                <a:solidFill>
                  <a:schemeClr val="tx1"/>
                </a:solidFill>
                <a:latin typeface="+mn-lt"/>
                <a:ea typeface="+mn-ea"/>
                <a:cs typeface="+mn-cs"/>
              </a:defRPr>
            </a:lvl9pPr>
          </a:lstStyle>
          <a:p>
            <a:pPr algn="ctr">
              <a:lnSpc>
                <a:spcPct val="100000"/>
              </a:lnSpc>
              <a:spcBef>
                <a:spcPts val="600"/>
              </a:spcBef>
            </a:pPr>
            <a:r>
              <a:rPr lang="el-GR" sz="3200" dirty="0"/>
              <a:t> </a:t>
            </a:r>
            <a:r>
              <a:rPr lang="el-GR" sz="2800" b="1" dirty="0"/>
              <a:t>Μηχανισμός Υποστήριξης  </a:t>
            </a:r>
          </a:p>
          <a:p>
            <a:pPr algn="ctr">
              <a:lnSpc>
                <a:spcPct val="100000"/>
              </a:lnSpc>
              <a:spcBef>
                <a:spcPts val="600"/>
              </a:spcBef>
            </a:pPr>
            <a:r>
              <a:rPr lang="el-GR" sz="2800" b="1" dirty="0"/>
              <a:t>Καινοτομίας και Επιχειρηματικότητας </a:t>
            </a:r>
          </a:p>
          <a:p>
            <a:pPr algn="ctr">
              <a:lnSpc>
                <a:spcPct val="100000"/>
              </a:lnSpc>
              <a:spcBef>
                <a:spcPts val="600"/>
              </a:spcBef>
            </a:pPr>
            <a:r>
              <a:rPr lang="el-GR" sz="2800" b="1" dirty="0"/>
              <a:t>της Περιφέρειας Κεντρικής Μακεδονίας</a:t>
            </a:r>
          </a:p>
          <a:p>
            <a:pPr algn="ctr">
              <a:lnSpc>
                <a:spcPct val="100000"/>
              </a:lnSpc>
              <a:spcBef>
                <a:spcPts val="600"/>
              </a:spcBef>
            </a:pPr>
            <a:endParaRPr lang="el-GR" sz="2400" b="1" dirty="0"/>
          </a:p>
          <a:p>
            <a:pPr algn="ctr"/>
            <a:r>
              <a:rPr lang="el-GR" sz="1800" b="1" dirty="0">
                <a:solidFill>
                  <a:srgbClr val="700000"/>
                </a:solidFill>
                <a:latin typeface="Arial" panose="020B0604020202020204" pitchFamily="34" charset="0"/>
              </a:rPr>
              <a:t>Μιχαηλίδης Κωνσταντίνος</a:t>
            </a:r>
          </a:p>
          <a:p>
            <a:pPr algn="ctr"/>
            <a:r>
              <a:rPr lang="el-GR" sz="1800" b="1" dirty="0">
                <a:solidFill>
                  <a:srgbClr val="700000"/>
                </a:solidFill>
                <a:latin typeface="Arial" panose="020B0604020202020204" pitchFamily="34" charset="0"/>
              </a:rPr>
              <a:t>Αν. Προϊστάμενος Αυτοτελούς Διεύθυνσης </a:t>
            </a:r>
          </a:p>
          <a:p>
            <a:pPr algn="ctr"/>
            <a:r>
              <a:rPr lang="el-GR" sz="1800" b="1" dirty="0">
                <a:solidFill>
                  <a:srgbClr val="700000"/>
                </a:solidFill>
                <a:latin typeface="Arial" panose="020B0604020202020204" pitchFamily="34" charset="0"/>
              </a:rPr>
              <a:t>Υποστήριξης Καινοτομίας και Επιχειρηματικότας</a:t>
            </a:r>
          </a:p>
          <a:p>
            <a:pPr algn="ctr">
              <a:lnSpc>
                <a:spcPct val="100000"/>
              </a:lnSpc>
              <a:spcBef>
                <a:spcPts val="600"/>
              </a:spcBef>
            </a:pPr>
            <a:endParaRPr lang="el-GR" sz="3600" dirty="0"/>
          </a:p>
        </p:txBody>
      </p:sp>
      <p:pic>
        <p:nvPicPr>
          <p:cNvPr id="2" name="Εικόνα 1"/>
          <p:cNvPicPr>
            <a:picLocks noChangeAspect="1"/>
          </p:cNvPicPr>
          <p:nvPr/>
        </p:nvPicPr>
        <p:blipFill rotWithShape="1">
          <a:blip r:embed="rId5">
            <a:extLst>
              <a:ext uri="{28A0092B-C50C-407E-A947-70E740481C1C}">
                <a14:useLocalDpi xmlns:a14="http://schemas.microsoft.com/office/drawing/2010/main" val="0"/>
              </a:ext>
            </a:extLst>
          </a:blip>
          <a:srcRect l="3424" t="33059" r="-2490" b="28864"/>
          <a:stretch/>
        </p:blipFill>
        <p:spPr>
          <a:xfrm>
            <a:off x="3529584" y="313027"/>
            <a:ext cx="5614416" cy="2157985"/>
          </a:xfrm>
          <a:prstGeom prst="rect">
            <a:avLst/>
          </a:prstGeom>
        </p:spPr>
      </p:pic>
    </p:spTree>
    <p:extLst>
      <p:ext uri="{BB962C8B-B14F-4D97-AF65-F5344CB8AC3E}">
        <p14:creationId xmlns:p14="http://schemas.microsoft.com/office/powerpoint/2010/main" val="808494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295400" y="286872"/>
            <a:ext cx="9601200" cy="609600"/>
          </a:xfrm>
        </p:spPr>
        <p:txBody>
          <a:bodyPr/>
          <a:lstStyle/>
          <a:p>
            <a:r>
              <a:rPr lang="el-GR" dirty="0"/>
              <a:t> </a:t>
            </a:r>
            <a:r>
              <a:rPr lang="en-GB" dirty="0">
                <a:hlinkClick r:id="rId3"/>
              </a:rPr>
              <a:t>https://horizonscanning.gr/</a:t>
            </a:r>
            <a:r>
              <a:rPr lang="en-GB" dirty="0"/>
              <a:t> </a:t>
            </a:r>
            <a:endParaRPr lang="el-GR" dirty="0"/>
          </a:p>
        </p:txBody>
      </p:sp>
      <p:pic>
        <p:nvPicPr>
          <p:cNvPr id="5" name="Εικόνα 4"/>
          <p:cNvPicPr>
            <a:picLocks noChangeAspect="1"/>
          </p:cNvPicPr>
          <p:nvPr/>
        </p:nvPicPr>
        <p:blipFill>
          <a:blip r:embed="rId4"/>
          <a:stretch>
            <a:fillRect/>
          </a:stretch>
        </p:blipFill>
        <p:spPr>
          <a:xfrm>
            <a:off x="1649186" y="896472"/>
            <a:ext cx="9318172" cy="5238914"/>
          </a:xfrm>
          <a:prstGeom prst="rect">
            <a:avLst/>
          </a:prstGeom>
        </p:spPr>
      </p:pic>
    </p:spTree>
    <p:extLst>
      <p:ext uri="{BB962C8B-B14F-4D97-AF65-F5344CB8AC3E}">
        <p14:creationId xmlns:p14="http://schemas.microsoft.com/office/powerpoint/2010/main" val="670152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731157" y="4781940"/>
            <a:ext cx="9601200" cy="1142385"/>
          </a:xfrm>
        </p:spPr>
        <p:txBody>
          <a:bodyPr>
            <a:noAutofit/>
          </a:bodyPr>
          <a:lstStyle/>
          <a:p>
            <a:pPr algn="ctr"/>
            <a:r>
              <a:rPr lang="el-GR" sz="2000" dirty="0">
                <a:solidFill>
                  <a:schemeClr val="tx1">
                    <a:lumMod val="85000"/>
                    <a:lumOff val="15000"/>
                  </a:schemeClr>
                </a:solidFill>
              </a:rPr>
              <a:t>Υποστήριξη </a:t>
            </a:r>
            <a:r>
              <a:rPr lang="en-US" sz="2000" dirty="0">
                <a:solidFill>
                  <a:schemeClr val="tx1">
                    <a:lumMod val="85000"/>
                    <a:lumOff val="15000"/>
                  </a:schemeClr>
                </a:solidFill>
              </a:rPr>
              <a:t> </a:t>
            </a:r>
            <a:r>
              <a:rPr lang="en-US" sz="2000" dirty="0" err="1">
                <a:solidFill>
                  <a:schemeClr val="tx1">
                    <a:lumMod val="85000"/>
                    <a:lumOff val="15000"/>
                  </a:schemeClr>
                </a:solidFill>
              </a:rPr>
              <a:t>δι</a:t>
            </a:r>
            <a:r>
              <a:rPr lang="en-US" sz="2000" dirty="0">
                <a:solidFill>
                  <a:schemeClr val="tx1">
                    <a:lumMod val="85000"/>
                    <a:lumOff val="15000"/>
                  </a:schemeClr>
                </a:solidFill>
              </a:rPr>
              <a:t>αζώσης</a:t>
            </a:r>
            <a:r>
              <a:rPr lang="el-GR" sz="2000" dirty="0">
                <a:solidFill>
                  <a:schemeClr val="tx1">
                    <a:lumMod val="85000"/>
                    <a:lumOff val="15000"/>
                  </a:schemeClr>
                </a:solidFill>
              </a:rPr>
              <a:t>. </a:t>
            </a:r>
            <a:br>
              <a:rPr lang="el-GR" sz="2000" dirty="0">
                <a:solidFill>
                  <a:schemeClr val="tx1">
                    <a:lumMod val="85000"/>
                    <a:lumOff val="15000"/>
                  </a:schemeClr>
                </a:solidFill>
              </a:rPr>
            </a:br>
            <a:r>
              <a:rPr lang="el-GR" sz="2000" dirty="0">
                <a:solidFill>
                  <a:schemeClr val="tx1">
                    <a:lumMod val="85000"/>
                    <a:lumOff val="15000"/>
                  </a:schemeClr>
                </a:solidFill>
              </a:rPr>
              <a:t>Βασιλίσσης Όλγας 198</a:t>
            </a:r>
            <a:br>
              <a:rPr lang="el-GR" sz="2000" dirty="0">
                <a:solidFill>
                  <a:schemeClr val="tx1">
                    <a:lumMod val="85000"/>
                    <a:lumOff val="15000"/>
                  </a:schemeClr>
                </a:solidFill>
              </a:rPr>
            </a:br>
            <a:r>
              <a:rPr lang="el-GR" sz="2000" dirty="0" err="1">
                <a:solidFill>
                  <a:schemeClr val="tx1">
                    <a:lumMod val="85000"/>
                    <a:lumOff val="15000"/>
                  </a:schemeClr>
                </a:solidFill>
              </a:rPr>
              <a:t>τηλ</a:t>
            </a:r>
            <a:r>
              <a:rPr lang="el-GR" sz="2000" dirty="0">
                <a:solidFill>
                  <a:schemeClr val="tx1">
                    <a:lumMod val="85000"/>
                    <a:lumOff val="15000"/>
                  </a:schemeClr>
                </a:solidFill>
              </a:rPr>
              <a:t> 2313 319668 &amp; 669</a:t>
            </a:r>
            <a:br>
              <a:rPr lang="el-GR" sz="2000" dirty="0">
                <a:solidFill>
                  <a:schemeClr val="tx1">
                    <a:lumMod val="85000"/>
                    <a:lumOff val="15000"/>
                  </a:schemeClr>
                </a:solidFill>
              </a:rPr>
            </a:br>
            <a:r>
              <a:rPr lang="en-US" sz="2000" dirty="0">
                <a:solidFill>
                  <a:schemeClr val="tx1">
                    <a:lumMod val="85000"/>
                    <a:lumOff val="15000"/>
                  </a:schemeClr>
                </a:solidFill>
              </a:rPr>
              <a:t>info@ris3rcm.eu</a:t>
            </a:r>
            <a:endParaRPr lang="el-GR" sz="2000" dirty="0"/>
          </a:p>
        </p:txBody>
      </p:sp>
      <p:pic>
        <p:nvPicPr>
          <p:cNvPr id="5" name="Θέση περιεχομένου 4" descr="Εικόνα που περιέχει εσωτερικό, πίνακας, παράθυρο, δωμάτιο&#10;&#10;Περιγραφή που δημιουργήθηκε αυτόματα">
            <a:extLst>
              <a:ext uri="{FF2B5EF4-FFF2-40B4-BE49-F238E27FC236}">
                <a16:creationId xmlns:a16="http://schemas.microsoft.com/office/drawing/2014/main" id="{C4C34466-2069-448B-B130-01E94B4ECD8C}"/>
              </a:ext>
            </a:extLst>
          </p:cNvPr>
          <p:cNvPicPr>
            <a:picLocks noGrp="1" noChangeAspect="1"/>
          </p:cNvPicPr>
          <p:nvPr>
            <p:ph idx="1"/>
          </p:nvPr>
        </p:nvPicPr>
        <p:blipFill>
          <a:blip r:embed="rId3"/>
          <a:stretch>
            <a:fillRect/>
          </a:stretch>
        </p:blipFill>
        <p:spPr>
          <a:xfrm>
            <a:off x="731157" y="560614"/>
            <a:ext cx="5080000" cy="3810000"/>
          </a:xfrm>
          <a:prstGeom prst="rect">
            <a:avLst/>
          </a:prstGeom>
        </p:spPr>
      </p:pic>
      <p:pic>
        <p:nvPicPr>
          <p:cNvPr id="6" name="Θέση περιεχομένου 4" descr="Εικόνα που περιέχει εσωτερικό, παράθυρο, πίνακας, δωμάτιο&#10;&#10;Περιγραφή που δημιουργήθηκε αυτόματα">
            <a:extLst>
              <a:ext uri="{FF2B5EF4-FFF2-40B4-BE49-F238E27FC236}">
                <a16:creationId xmlns:a16="http://schemas.microsoft.com/office/drawing/2014/main" id="{364DE80E-5379-4BEA-A59F-D94BF6873AF4}"/>
              </a:ext>
            </a:extLst>
          </p:cNvPr>
          <p:cNvPicPr>
            <a:picLocks noChangeAspect="1"/>
          </p:cNvPicPr>
          <p:nvPr/>
        </p:nvPicPr>
        <p:blipFill>
          <a:blip r:embed="rId4"/>
          <a:stretch>
            <a:fillRect/>
          </a:stretch>
        </p:blipFill>
        <p:spPr>
          <a:xfrm>
            <a:off x="6365797" y="569741"/>
            <a:ext cx="5067832" cy="3800873"/>
          </a:xfrm>
          <a:prstGeom prst="rect">
            <a:avLst/>
          </a:prstGeom>
          <a:noFill/>
          <a:ln>
            <a:noFill/>
          </a:ln>
        </p:spPr>
      </p:pic>
    </p:spTree>
    <p:extLst>
      <p:ext uri="{BB962C8B-B14F-4D97-AF65-F5344CB8AC3E}">
        <p14:creationId xmlns:p14="http://schemas.microsoft.com/office/powerpoint/2010/main" val="169701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Θέση περιεχομένου 3">
            <a:extLst>
              <a:ext uri="{FF2B5EF4-FFF2-40B4-BE49-F238E27FC236}">
                <a16:creationId xmlns:a16="http://schemas.microsoft.com/office/drawing/2014/main" id="{90946F3A-3006-4747-BC61-B31A1CE83BFB}"/>
              </a:ext>
            </a:extLst>
          </p:cNvPr>
          <p:cNvPicPr>
            <a:picLocks noGrp="1" noChangeAspect="1"/>
          </p:cNvPicPr>
          <p:nvPr>
            <p:ph idx="1"/>
          </p:nvPr>
        </p:nvPicPr>
        <p:blipFill>
          <a:blip r:embed="rId2"/>
          <a:stretch>
            <a:fillRect/>
          </a:stretch>
        </p:blipFill>
        <p:spPr>
          <a:xfrm>
            <a:off x="1150912" y="767443"/>
            <a:ext cx="9192794" cy="4735285"/>
          </a:xfrm>
          <a:prstGeom prst="rect">
            <a:avLst/>
          </a:prstGeom>
        </p:spPr>
      </p:pic>
    </p:spTree>
    <p:extLst>
      <p:ext uri="{BB962C8B-B14F-4D97-AF65-F5344CB8AC3E}">
        <p14:creationId xmlns:p14="http://schemas.microsoft.com/office/powerpoint/2010/main" val="2535390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295400" y="503853"/>
            <a:ext cx="9601200" cy="719157"/>
          </a:xfrm>
        </p:spPr>
        <p:txBody>
          <a:bodyPr>
            <a:normAutofit/>
          </a:bodyPr>
          <a:lstStyle/>
          <a:p>
            <a:pPr algn="ctr"/>
            <a:r>
              <a:rPr lang="el-GR" b="0" dirty="0"/>
              <a:t> </a:t>
            </a:r>
            <a:r>
              <a:rPr lang="el-GR" dirty="0"/>
              <a:t> Ενέργειες μέχρι σήμερα </a:t>
            </a:r>
          </a:p>
        </p:txBody>
      </p:sp>
      <p:sp>
        <p:nvSpPr>
          <p:cNvPr id="3" name="Θέση περιεχομένου 2"/>
          <p:cNvSpPr>
            <a:spLocks noGrp="1"/>
          </p:cNvSpPr>
          <p:nvPr>
            <p:ph idx="1"/>
          </p:nvPr>
        </p:nvSpPr>
        <p:spPr>
          <a:xfrm>
            <a:off x="1398270" y="1421131"/>
            <a:ext cx="9601200" cy="4682489"/>
          </a:xfrm>
        </p:spPr>
        <p:txBody>
          <a:bodyPr>
            <a:normAutofit lnSpcReduction="10000"/>
          </a:bodyPr>
          <a:lstStyle/>
          <a:p>
            <a:r>
              <a:rPr lang="el-GR" dirty="0"/>
              <a:t>Έρευνα για τα  δυνατά και αδύνατα σημεία της στρατηγικής </a:t>
            </a:r>
            <a:r>
              <a:rPr lang="en-US" dirty="0"/>
              <a:t>RIS3 </a:t>
            </a:r>
            <a:r>
              <a:rPr lang="el-GR" dirty="0"/>
              <a:t>της ΠΚΜ</a:t>
            </a:r>
          </a:p>
          <a:p>
            <a:r>
              <a:rPr lang="el-GR" dirty="0"/>
              <a:t>Διερεύνηση και αξιολόγηση των τάσεων και αναγκών</a:t>
            </a:r>
          </a:p>
          <a:p>
            <a:r>
              <a:rPr lang="el-GR" dirty="0"/>
              <a:t>1</a:t>
            </a:r>
            <a:r>
              <a:rPr lang="el-GR" baseline="30000" dirty="0"/>
              <a:t>η</a:t>
            </a:r>
            <a:r>
              <a:rPr lang="el-GR" dirty="0"/>
              <a:t> Αξιολόγηση της </a:t>
            </a:r>
            <a:r>
              <a:rPr lang="en-US" dirty="0"/>
              <a:t>RIS3 </a:t>
            </a:r>
            <a:r>
              <a:rPr lang="el-GR" dirty="0"/>
              <a:t>της ΠΚΜ </a:t>
            </a:r>
          </a:p>
          <a:p>
            <a:r>
              <a:rPr lang="el-GR" dirty="0"/>
              <a:t>Εργαστήριο «Καινοτομία και Επιχειρηματικότητα στην ΠΚΜ το 2030»</a:t>
            </a:r>
          </a:p>
          <a:p>
            <a:r>
              <a:rPr lang="el-GR" dirty="0"/>
              <a:t>Εργαστήρια Επιχειρηματικής Ανακάλυψης </a:t>
            </a:r>
          </a:p>
          <a:p>
            <a:pPr lvl="1"/>
            <a:r>
              <a:rPr lang="el-GR" sz="2000" dirty="0"/>
              <a:t>2 τοπικά στην ΠΕ Κιλκίς, ΠΕ Σερρών και </a:t>
            </a:r>
          </a:p>
          <a:p>
            <a:pPr lvl="1"/>
            <a:r>
              <a:rPr lang="el-GR" sz="2000" dirty="0"/>
              <a:t>5 Θεματικά,   Διατροφή  2030, Τεχνολογικός Μετασχηματισμός της Βιομηχανίας, Κυκλική Οικονομία, Υγεία- Ευεξία-Γήρανση-</a:t>
            </a:r>
            <a:r>
              <a:rPr lang="el-GR" sz="2000" dirty="0" err="1"/>
              <a:t>Βιοεπιστήμες</a:t>
            </a:r>
            <a:r>
              <a:rPr lang="el-GR" sz="2000" dirty="0"/>
              <a:t>,  Δημιουργικό –Καινοτόμο </a:t>
            </a:r>
            <a:r>
              <a:rPr lang="en-US" sz="2000" dirty="0"/>
              <a:t>Branding &amp;Marketing</a:t>
            </a:r>
            <a:r>
              <a:rPr lang="el-GR" sz="2000" dirty="0"/>
              <a:t> ( εντός του Φεβρουαρίου)</a:t>
            </a:r>
          </a:p>
          <a:p>
            <a:pPr lvl="1"/>
            <a:r>
              <a:rPr lang="el-GR" sz="2000" dirty="0"/>
              <a:t>1 σε συνεργασία με το ΑΠΘ για «Έξυπνες Μεταφορές και </a:t>
            </a:r>
            <a:r>
              <a:rPr lang="en-US" sz="2000" dirty="0"/>
              <a:t>Logistics</a:t>
            </a:r>
            <a:r>
              <a:rPr lang="el-GR" sz="2000" dirty="0"/>
              <a:t>»</a:t>
            </a:r>
          </a:p>
          <a:p>
            <a:pPr marL="0" indent="0">
              <a:buNone/>
            </a:pPr>
            <a:r>
              <a:rPr lang="el-GR" dirty="0"/>
              <a:t>Σε εξέλιξη η επικαιροποίηση/χάραξη της </a:t>
            </a:r>
            <a:r>
              <a:rPr lang="en-US" dirty="0"/>
              <a:t>RIS3</a:t>
            </a:r>
            <a:r>
              <a:rPr lang="el-GR" dirty="0"/>
              <a:t> για την νέα προγραμματική και η τροφοδότηση του ΠΕΠ ΚΜ 2021-2027 για τον Ειδικό Στόχο 1.</a:t>
            </a:r>
          </a:p>
        </p:txBody>
      </p:sp>
    </p:spTree>
    <p:extLst>
      <p:ext uri="{BB962C8B-B14F-4D97-AF65-F5344CB8AC3E}">
        <p14:creationId xmlns:p14="http://schemas.microsoft.com/office/powerpoint/2010/main" val="3361603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p:cNvPicPr>
            <a:picLocks noChangeAspect="1"/>
          </p:cNvPicPr>
          <p:nvPr/>
        </p:nvPicPr>
        <p:blipFill>
          <a:blip r:embed="rId3"/>
          <a:stretch>
            <a:fillRect/>
          </a:stretch>
        </p:blipFill>
        <p:spPr>
          <a:xfrm>
            <a:off x="9671681" y="5714440"/>
            <a:ext cx="2520320" cy="1047470"/>
          </a:xfrm>
          <a:prstGeom prst="rect">
            <a:avLst/>
          </a:prstGeom>
        </p:spPr>
      </p:pic>
      <p:pic>
        <p:nvPicPr>
          <p:cNvPr id="8" name="Εικόνα 7"/>
          <p:cNvPicPr>
            <a:picLocks noChangeAspect="1"/>
          </p:cNvPicPr>
          <p:nvPr/>
        </p:nvPicPr>
        <p:blipFill>
          <a:blip r:embed="rId4"/>
          <a:stretch>
            <a:fillRect/>
          </a:stretch>
        </p:blipFill>
        <p:spPr>
          <a:xfrm>
            <a:off x="132479" y="5714440"/>
            <a:ext cx="1772521" cy="1047470"/>
          </a:xfrm>
          <a:prstGeom prst="rect">
            <a:avLst/>
          </a:prstGeom>
        </p:spPr>
      </p:pic>
      <p:sp>
        <p:nvSpPr>
          <p:cNvPr id="10" name="Υπότιτλος 2"/>
          <p:cNvSpPr txBox="1">
            <a:spLocks/>
          </p:cNvSpPr>
          <p:nvPr/>
        </p:nvSpPr>
        <p:spPr>
          <a:xfrm>
            <a:off x="869715" y="3328261"/>
            <a:ext cx="10570463" cy="200817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chemeClr val="accent1">
                  <a:lumMod val="75000"/>
                </a:schemeClr>
              </a:buClr>
              <a:buSzPct val="100000"/>
              <a:buFont typeface="Arial" pitchFamily="34" charset="0"/>
              <a:buNone/>
              <a:defRPr sz="2000" b="0" kern="1200">
                <a:solidFill>
                  <a:schemeClr val="accent1">
                    <a:lumMod val="75000"/>
                  </a:schemeClr>
                </a:solidFill>
                <a:latin typeface="+mn-lt"/>
                <a:ea typeface="+mn-ea"/>
                <a:cs typeface="+mn-cs"/>
              </a:defRPr>
            </a:lvl1pPr>
            <a:lvl2pPr marL="457200" indent="0" algn="ctr" defTabSz="914400" rtl="0" eaLnBrk="1" latinLnBrk="0" hangingPunct="1">
              <a:lnSpc>
                <a:spcPct val="90000"/>
              </a:lnSpc>
              <a:spcBef>
                <a:spcPts val="1200"/>
              </a:spcBef>
              <a:buClr>
                <a:schemeClr val="accent1">
                  <a:lumMod val="75000"/>
                </a:schemeClr>
              </a:buClr>
              <a:buSzPct val="100000"/>
              <a:buFont typeface="Arial"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800"/>
              </a:spcBef>
              <a:buClr>
                <a:schemeClr val="accent1">
                  <a:lumMod val="75000"/>
                </a:schemeClr>
              </a:buClr>
              <a:buSzPct val="100000"/>
              <a:buFont typeface="Arial"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800"/>
              </a:spcBef>
              <a:buClr>
                <a:schemeClr val="accent1">
                  <a:lumMod val="75000"/>
                </a:schemeClr>
              </a:buClr>
              <a:buSzPct val="100000"/>
              <a:buFont typeface="Arial"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600"/>
              </a:spcBef>
              <a:buClr>
                <a:schemeClr val="accent1">
                  <a:lumMod val="75000"/>
                </a:schemeClr>
              </a:buClr>
              <a:buSzPct val="100000"/>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600"/>
              </a:spcBef>
              <a:buClr>
                <a:schemeClr val="accent1">
                  <a:lumMod val="75000"/>
                </a:schemeClr>
              </a:buClr>
              <a:buSzPct val="100000"/>
              <a:buFont typeface="Arial"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600"/>
              </a:spcBef>
              <a:buClr>
                <a:schemeClr val="accent1">
                  <a:lumMod val="75000"/>
                </a:schemeClr>
              </a:buClr>
              <a:buSzPct val="100000"/>
              <a:buFont typeface="Arial"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600"/>
              </a:spcBef>
              <a:buClr>
                <a:schemeClr val="accent1">
                  <a:lumMod val="75000"/>
                </a:schemeClr>
              </a:buClr>
              <a:buSzPct val="100000"/>
              <a:buFont typeface="Arial"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600"/>
              </a:spcBef>
              <a:buClr>
                <a:schemeClr val="accent1">
                  <a:lumMod val="75000"/>
                </a:schemeClr>
              </a:buClr>
              <a:buSzPct val="100000"/>
              <a:buFont typeface="Arial" pitchFamily="34" charset="0"/>
              <a:buNone/>
              <a:defRPr sz="1600" kern="1200">
                <a:solidFill>
                  <a:schemeClr val="tx1"/>
                </a:solidFill>
                <a:latin typeface="+mn-lt"/>
                <a:ea typeface="+mn-ea"/>
                <a:cs typeface="+mn-cs"/>
              </a:defRPr>
            </a:lvl9pPr>
          </a:lstStyle>
          <a:p>
            <a:pPr algn="ctr"/>
            <a:r>
              <a:rPr lang="el-GR" sz="3200" dirty="0"/>
              <a:t> </a:t>
            </a:r>
            <a:r>
              <a:rPr lang="en-US" sz="2800" dirty="0">
                <a:solidFill>
                  <a:schemeClr val="tx1"/>
                </a:solidFill>
                <a:hlinkClick r:id="rId5"/>
              </a:rPr>
              <a:t>www.ris3rcm.eu</a:t>
            </a:r>
            <a:endParaRPr lang="en-US" sz="2800" dirty="0">
              <a:solidFill>
                <a:schemeClr val="tx1"/>
              </a:solidFill>
            </a:endParaRPr>
          </a:p>
          <a:p>
            <a:pPr algn="ctr">
              <a:lnSpc>
                <a:spcPct val="150000"/>
              </a:lnSpc>
            </a:pPr>
            <a:r>
              <a:rPr lang="el-GR" sz="2800" dirty="0" err="1">
                <a:solidFill>
                  <a:schemeClr val="tx1"/>
                </a:solidFill>
              </a:rPr>
              <a:t>Τηλ</a:t>
            </a:r>
            <a:r>
              <a:rPr lang="el-GR" sz="2800" dirty="0">
                <a:solidFill>
                  <a:schemeClr val="tx1"/>
                </a:solidFill>
              </a:rPr>
              <a:t>. 2313 319</a:t>
            </a:r>
            <a:r>
              <a:rPr lang="en-US" sz="2800" dirty="0">
                <a:solidFill>
                  <a:schemeClr val="tx1"/>
                </a:solidFill>
              </a:rPr>
              <a:t> </a:t>
            </a:r>
            <a:r>
              <a:rPr lang="el-GR" sz="2800" dirty="0">
                <a:solidFill>
                  <a:schemeClr val="tx1"/>
                </a:solidFill>
              </a:rPr>
              <a:t>667 &amp; 668 </a:t>
            </a:r>
            <a:endParaRPr lang="en-US" sz="2800" dirty="0">
              <a:solidFill>
                <a:schemeClr val="tx1"/>
              </a:solidFill>
            </a:endParaRPr>
          </a:p>
          <a:p>
            <a:pPr algn="ctr">
              <a:lnSpc>
                <a:spcPct val="150000"/>
              </a:lnSpc>
            </a:pPr>
            <a:r>
              <a:rPr lang="en-US" sz="2800" dirty="0">
                <a:solidFill>
                  <a:schemeClr val="tx1"/>
                </a:solidFill>
              </a:rPr>
              <a:t>Email: </a:t>
            </a:r>
            <a:r>
              <a:rPr lang="en-US" sz="2800" dirty="0">
                <a:solidFill>
                  <a:schemeClr val="tx1"/>
                </a:solidFill>
                <a:hlinkClick r:id="rId6"/>
              </a:rPr>
              <a:t>info@ris3rcm.eu</a:t>
            </a:r>
            <a:r>
              <a:rPr lang="en-US" sz="2800" dirty="0">
                <a:solidFill>
                  <a:schemeClr val="tx1"/>
                </a:solidFill>
              </a:rPr>
              <a:t> </a:t>
            </a:r>
          </a:p>
        </p:txBody>
      </p:sp>
      <p:pic>
        <p:nvPicPr>
          <p:cNvPr id="2" name="Εικόνα 1"/>
          <p:cNvPicPr>
            <a:picLocks noChangeAspect="1"/>
          </p:cNvPicPr>
          <p:nvPr/>
        </p:nvPicPr>
        <p:blipFill rotWithShape="1">
          <a:blip r:embed="rId7">
            <a:extLst>
              <a:ext uri="{28A0092B-C50C-407E-A947-70E740481C1C}">
                <a14:useLocalDpi xmlns:a14="http://schemas.microsoft.com/office/drawing/2010/main" val="0"/>
              </a:ext>
            </a:extLst>
          </a:blip>
          <a:srcRect l="3424" t="33059" r="-2490" b="28864"/>
          <a:stretch/>
        </p:blipFill>
        <p:spPr>
          <a:xfrm>
            <a:off x="3529584" y="1170277"/>
            <a:ext cx="5614416" cy="2157985"/>
          </a:xfrm>
          <a:prstGeom prst="rect">
            <a:avLst/>
          </a:prstGeom>
        </p:spPr>
      </p:pic>
      <p:pic>
        <p:nvPicPr>
          <p:cNvPr id="11" name="Εικόνα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2100" y="5562600"/>
            <a:ext cx="1295400" cy="1295400"/>
          </a:xfrm>
          <a:prstGeom prst="rect">
            <a:avLst/>
          </a:prstGeom>
        </p:spPr>
      </p:pic>
    </p:spTree>
    <p:extLst>
      <p:ext uri="{BB962C8B-B14F-4D97-AF65-F5344CB8AC3E}">
        <p14:creationId xmlns:p14="http://schemas.microsoft.com/office/powerpoint/2010/main" val="359281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295400" y="0"/>
            <a:ext cx="9244584" cy="1142385"/>
          </a:xfrm>
        </p:spPr>
        <p:txBody>
          <a:bodyPr rtlCol="0"/>
          <a:lstStyle/>
          <a:p>
            <a:pPr algn="ctr" rtl="0"/>
            <a:r>
              <a:rPr lang="el-GR" dirty="0"/>
              <a:t>Προκλήσεις</a:t>
            </a:r>
          </a:p>
        </p:txBody>
      </p:sp>
      <p:sp>
        <p:nvSpPr>
          <p:cNvPr id="3" name="Θέση περιεχομένου 2"/>
          <p:cNvSpPr>
            <a:spLocks noGrp="1"/>
          </p:cNvSpPr>
          <p:nvPr>
            <p:ph idx="1"/>
          </p:nvPr>
        </p:nvSpPr>
        <p:spPr>
          <a:xfrm>
            <a:off x="633984" y="1279399"/>
            <a:ext cx="9601200" cy="3809999"/>
          </a:xfrm>
        </p:spPr>
        <p:txBody>
          <a:bodyPr>
            <a:normAutofit/>
          </a:bodyPr>
          <a:lstStyle/>
          <a:p>
            <a:r>
              <a:rPr lang="el-GR" dirty="0"/>
              <a:t>Προώθηση των Συνεργασιών ανάμεσα σε Επιχειρήσεις και Ερευνητικούς Φορείς</a:t>
            </a:r>
          </a:p>
          <a:p>
            <a:r>
              <a:rPr lang="el-GR" dirty="0"/>
              <a:t>Περιορισμένη στρατηγική διασύνδεση και κοινές δράσεις με φορείς του εξωτερικού (δημόσιους και ιδιωτικούς)</a:t>
            </a:r>
          </a:p>
          <a:p>
            <a:r>
              <a:rPr lang="el-GR" dirty="0"/>
              <a:t>Παρακολούθηση &amp; Αξιολόγηση της Στρατηγικής Έρευνας και  Καινοτομίας (</a:t>
            </a:r>
            <a:r>
              <a:rPr lang="en-US" dirty="0"/>
              <a:t>RIS3) </a:t>
            </a:r>
            <a:r>
              <a:rPr lang="el-GR" dirty="0"/>
              <a:t>και των εργαλείων υλοποίησης</a:t>
            </a:r>
          </a:p>
          <a:p>
            <a:r>
              <a:rPr lang="el-GR" dirty="0"/>
              <a:t>Περιορισμένος προϋπολογισμός Έρευνας &amp; Ανάπτυξης που απαιτεί «συνεχή» συντονισμό και </a:t>
            </a:r>
            <a:r>
              <a:rPr lang="el-GR" dirty="0" err="1"/>
              <a:t>μόχλευση</a:t>
            </a:r>
            <a:endParaRPr lang="en-US" dirty="0"/>
          </a:p>
        </p:txBody>
      </p:sp>
    </p:spTree>
    <p:extLst>
      <p:ext uri="{BB962C8B-B14F-4D97-AF65-F5344CB8AC3E}">
        <p14:creationId xmlns:p14="http://schemas.microsoft.com/office/powerpoint/2010/main" val="1476019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060704" y="363326"/>
            <a:ext cx="9601200" cy="813201"/>
          </a:xfrm>
        </p:spPr>
        <p:txBody>
          <a:bodyPr/>
          <a:lstStyle/>
          <a:p>
            <a:pPr algn="ctr"/>
            <a:r>
              <a:rPr lang="el-GR" dirty="0"/>
              <a:t>Όραμα</a:t>
            </a:r>
            <a:endParaRPr lang="en-US" dirty="0"/>
          </a:p>
        </p:txBody>
      </p:sp>
      <p:sp>
        <p:nvSpPr>
          <p:cNvPr id="3" name="Θέση περιεχομένου 2"/>
          <p:cNvSpPr>
            <a:spLocks noGrp="1"/>
          </p:cNvSpPr>
          <p:nvPr>
            <p:ph sz="half" idx="1"/>
          </p:nvPr>
        </p:nvSpPr>
        <p:spPr>
          <a:xfrm>
            <a:off x="630936" y="1176527"/>
            <a:ext cx="10460736" cy="4309873"/>
          </a:xfrm>
        </p:spPr>
        <p:txBody>
          <a:bodyPr>
            <a:noAutofit/>
          </a:bodyPr>
          <a:lstStyle/>
          <a:p>
            <a:pPr marL="0" marR="0">
              <a:lnSpc>
                <a:spcPct val="150000"/>
              </a:lnSpc>
              <a:spcBef>
                <a:spcPts val="600"/>
              </a:spcBef>
              <a:spcAft>
                <a:spcPts val="0"/>
              </a:spcAft>
            </a:pPr>
            <a:r>
              <a:rPr lang="el-GR" dirty="0">
                <a:ea typeface="Calibri" panose="020F0502020204030204" pitchFamily="34" charset="0"/>
                <a:cs typeface="Times New Roman" panose="02020603050405020304" pitchFamily="18" charset="0"/>
              </a:rPr>
              <a:t>Πρόκειται για μια ολοκληρωμένη παρέμβαση, με στόχο </a:t>
            </a:r>
            <a:endParaRPr lang="en-US" dirty="0">
              <a:ea typeface="Calibri" panose="020F0502020204030204" pitchFamily="34" charset="0"/>
              <a:cs typeface="Times New Roman" panose="02020603050405020304" pitchFamily="18" charset="0"/>
            </a:endParaRPr>
          </a:p>
          <a:p>
            <a:pPr marL="457200" lvl="2">
              <a:lnSpc>
                <a:spcPct val="150000"/>
              </a:lnSpc>
              <a:spcBef>
                <a:spcPts val="600"/>
              </a:spcBef>
            </a:pPr>
            <a:r>
              <a:rPr lang="el-GR" sz="2000" dirty="0">
                <a:ea typeface="Calibri" panose="020F0502020204030204" pitchFamily="34" charset="0"/>
                <a:cs typeface="Times New Roman" panose="02020603050405020304" pitchFamily="18" charset="0"/>
              </a:rPr>
              <a:t>την προσέλκυση επενδύσεων, </a:t>
            </a:r>
            <a:endParaRPr lang="en-US" sz="2000" dirty="0">
              <a:ea typeface="Calibri" panose="020F0502020204030204" pitchFamily="34" charset="0"/>
              <a:cs typeface="Times New Roman" panose="02020603050405020304" pitchFamily="18" charset="0"/>
            </a:endParaRPr>
          </a:p>
          <a:p>
            <a:pPr marL="457200" lvl="2">
              <a:lnSpc>
                <a:spcPct val="150000"/>
              </a:lnSpc>
              <a:spcBef>
                <a:spcPts val="600"/>
              </a:spcBef>
            </a:pPr>
            <a:r>
              <a:rPr lang="el-GR" sz="2000" dirty="0">
                <a:ea typeface="Calibri" panose="020F0502020204030204" pitchFamily="34" charset="0"/>
                <a:cs typeface="Times New Roman" panose="02020603050405020304" pitchFamily="18" charset="0"/>
              </a:rPr>
              <a:t>την αξιοποίηση της παραγόμενης γνώσης και καινοτομίας,</a:t>
            </a:r>
            <a:r>
              <a:rPr lang="en-US" sz="2000" dirty="0">
                <a:ea typeface="Calibri" panose="020F0502020204030204" pitchFamily="34" charset="0"/>
                <a:cs typeface="Times New Roman" panose="02020603050405020304" pitchFamily="18" charset="0"/>
              </a:rPr>
              <a:t> </a:t>
            </a:r>
          </a:p>
          <a:p>
            <a:pPr marL="457200" lvl="2">
              <a:lnSpc>
                <a:spcPct val="150000"/>
              </a:lnSpc>
              <a:spcBef>
                <a:spcPts val="600"/>
              </a:spcBef>
            </a:pPr>
            <a:r>
              <a:rPr lang="el-GR" sz="2000" dirty="0">
                <a:ea typeface="Calibri" panose="020F0502020204030204" pitchFamily="34" charset="0"/>
                <a:cs typeface="Times New Roman" panose="02020603050405020304" pitchFamily="18" charset="0"/>
              </a:rPr>
              <a:t>τη δημιουργία νέων θέσεων εργασίας μέσω της ενίσχυσης της επιχειρηματικότητας. </a:t>
            </a:r>
          </a:p>
          <a:p>
            <a:pPr marL="0" marR="0">
              <a:lnSpc>
                <a:spcPct val="150000"/>
              </a:lnSpc>
              <a:spcBef>
                <a:spcPts val="600"/>
              </a:spcBef>
              <a:spcAft>
                <a:spcPts val="0"/>
              </a:spcAft>
            </a:pPr>
            <a:r>
              <a:rPr lang="el-GR" dirty="0">
                <a:ea typeface="Calibri" panose="020F0502020204030204" pitchFamily="34" charset="0"/>
                <a:cs typeface="Times New Roman" panose="02020603050405020304" pitchFamily="18" charset="0"/>
              </a:rPr>
              <a:t>Αιχμή της παρέμβασης είναι η δημιουργία του </a:t>
            </a:r>
            <a:r>
              <a:rPr lang="en-US" b="1" dirty="0">
                <a:ea typeface="Calibri" panose="020F0502020204030204" pitchFamily="34" charset="0"/>
                <a:cs typeface="Times New Roman" panose="02020603050405020304" pitchFamily="18" charset="0"/>
              </a:rPr>
              <a:t>One Stop Liaison Office</a:t>
            </a:r>
            <a:r>
              <a:rPr lang="el-GR" b="1" dirty="0">
                <a:ea typeface="Calibri" panose="020F0502020204030204" pitchFamily="34" charset="0"/>
                <a:cs typeface="Times New Roman" panose="02020603050405020304" pitchFamily="18" charset="0"/>
              </a:rPr>
              <a:t> </a:t>
            </a:r>
            <a:r>
              <a:rPr lang="el-GR" dirty="0">
                <a:ea typeface="Calibri" panose="020F0502020204030204" pitchFamily="34" charset="0"/>
                <a:cs typeface="Times New Roman" panose="02020603050405020304" pitchFamily="18" charset="0"/>
              </a:rPr>
              <a:t>για την καινοτομία και την επιχειρηματικότητα, εντός του φυσικού χώρου της Περιφέρειας Κεντρικής Μακεδονίας, που θα δώσει την ευκαιρία για τη διασύνδεση των ερευνητικών φορέων και παραγωγών καινοτομίας με τις επιχειρήσεις, δίνοντας ώθηση στην ανταγωνιστικότητα των προϊόντων που παράγονται στην περιοχή</a:t>
            </a:r>
            <a:endParaRPr lang="en-US" dirty="0">
              <a:latin typeface="+mj-lt"/>
            </a:endParaRPr>
          </a:p>
        </p:txBody>
      </p:sp>
    </p:spTree>
    <p:extLst>
      <p:ext uri="{BB962C8B-B14F-4D97-AF65-F5344CB8AC3E}">
        <p14:creationId xmlns:p14="http://schemas.microsoft.com/office/powerpoint/2010/main" val="3207280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371600" y="313354"/>
            <a:ext cx="9601200" cy="858416"/>
          </a:xfrm>
        </p:spPr>
        <p:txBody>
          <a:bodyPr rtlCol="0"/>
          <a:lstStyle/>
          <a:p>
            <a:pPr algn="ctr"/>
            <a:r>
              <a:rPr lang="el-GR" dirty="0"/>
              <a:t>Ο μηχανισμός με δύο λόγια</a:t>
            </a:r>
            <a:r>
              <a:rPr lang="en-US" dirty="0"/>
              <a:t>.. </a:t>
            </a:r>
            <a:endParaRPr lang="el-GR" dirty="0"/>
          </a:p>
        </p:txBody>
      </p:sp>
      <p:sp>
        <p:nvSpPr>
          <p:cNvPr id="3" name="Θέση περιεχομένου 2"/>
          <p:cNvSpPr>
            <a:spLocks noGrp="1"/>
          </p:cNvSpPr>
          <p:nvPr>
            <p:ph sz="half" idx="1"/>
          </p:nvPr>
        </p:nvSpPr>
        <p:spPr>
          <a:xfrm>
            <a:off x="658368" y="1314449"/>
            <a:ext cx="9857232" cy="3810001"/>
          </a:xfrm>
        </p:spPr>
        <p:txBody>
          <a:bodyPr rtlCol="0">
            <a:noAutofit/>
          </a:bodyPr>
          <a:lstStyle/>
          <a:p>
            <a:r>
              <a:rPr lang="el-GR" dirty="0"/>
              <a:t>Ο  μηχανισμός ασκεί καταλυτικό ρόλο ως κομβικό σημείο διαμεσολάβησης (</a:t>
            </a:r>
            <a:r>
              <a:rPr lang="en-US" b="1" dirty="0"/>
              <a:t>one</a:t>
            </a:r>
            <a:r>
              <a:rPr lang="el-GR" b="1" dirty="0"/>
              <a:t>-</a:t>
            </a:r>
            <a:r>
              <a:rPr lang="en-US" b="1" dirty="0"/>
              <a:t>stop liaison office</a:t>
            </a:r>
            <a:r>
              <a:rPr lang="el-GR" dirty="0"/>
              <a:t>) μεταξύ της Αγοράς, της Έρευνας και της Δημόσιας Διοίκησης.</a:t>
            </a:r>
            <a:endParaRPr lang="en-US" dirty="0"/>
          </a:p>
          <a:p>
            <a:r>
              <a:rPr lang="el-GR" dirty="0"/>
              <a:t>Η δημιουργία ενός μηχανισμού παρακολούθησης και αποτίμησης των παρεμβάσεων της Στρατηγικής Έξυπνης Εξειδίκευσης στην Περιφέρεια Κεντρικής Μακεδονίας. </a:t>
            </a:r>
          </a:p>
          <a:p>
            <a:r>
              <a:rPr lang="el-GR" dirty="0"/>
              <a:t>Ο στόχος του μηχανισμού είναι η παροχή πληροφοριών σχετικά με τη φυσική και οικονομική υλοποίηση των παρεμβάσεων της </a:t>
            </a:r>
            <a:r>
              <a:rPr lang="en-US" dirty="0"/>
              <a:t>RIS</a:t>
            </a:r>
            <a:r>
              <a:rPr lang="el-GR" dirty="0"/>
              <a:t>3, τόσο προς τις δομές Συντονισμού και Διαχείρισης της </a:t>
            </a:r>
            <a:r>
              <a:rPr lang="en-US" dirty="0"/>
              <a:t>RIS</a:t>
            </a:r>
            <a:r>
              <a:rPr lang="el-GR" dirty="0"/>
              <a:t>3, όσο και προς τις δομές χάραξης στρατηγικής και λήψης στρατηγικών αποφάσεων (Περιφερειάρχης, ΠΣΕΚ, ΕΣΕΚ, ΓΓΕΤ </a:t>
            </a:r>
            <a:r>
              <a:rPr lang="el-GR" dirty="0" err="1"/>
              <a:t>κλπ</a:t>
            </a:r>
            <a:r>
              <a:rPr lang="el-GR" dirty="0"/>
              <a:t>). </a:t>
            </a:r>
          </a:p>
          <a:p>
            <a:pPr marL="0" indent="0">
              <a:buNone/>
            </a:pPr>
            <a:endParaRPr lang="el-GR" dirty="0"/>
          </a:p>
        </p:txBody>
      </p:sp>
    </p:spTree>
    <p:extLst>
      <p:ext uri="{BB962C8B-B14F-4D97-AF65-F5344CB8AC3E}">
        <p14:creationId xmlns:p14="http://schemas.microsoft.com/office/powerpoint/2010/main" val="2475092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95834" y="0"/>
            <a:ext cx="11544300" cy="1142385"/>
          </a:xfrm>
        </p:spPr>
        <p:txBody>
          <a:bodyPr rtlCol="0">
            <a:normAutofit/>
          </a:bodyPr>
          <a:lstStyle/>
          <a:p>
            <a:pPr algn="ctr"/>
            <a:r>
              <a:rPr lang="el-GR" dirty="0"/>
              <a:t>Ο μηχανισμός παρέχει ενδεικτικά τις κάτωθι υπηρεσίες</a:t>
            </a:r>
          </a:p>
        </p:txBody>
      </p:sp>
      <p:sp>
        <p:nvSpPr>
          <p:cNvPr id="3" name="Θέση περιεχομένου 2"/>
          <p:cNvSpPr>
            <a:spLocks noGrp="1"/>
          </p:cNvSpPr>
          <p:nvPr>
            <p:ph sz="half" idx="1"/>
          </p:nvPr>
        </p:nvSpPr>
        <p:spPr>
          <a:xfrm>
            <a:off x="677418" y="1280921"/>
            <a:ext cx="9857232" cy="3810001"/>
          </a:xfrm>
        </p:spPr>
        <p:txBody>
          <a:bodyPr rtlCol="0">
            <a:noAutofit/>
          </a:bodyPr>
          <a:lstStyle/>
          <a:p>
            <a:r>
              <a:rPr lang="el-GR" dirty="0"/>
              <a:t>Διαμεσολάβηση μεταξύ των μελών του οικοσυστήματος καινοτομίας</a:t>
            </a:r>
            <a:endParaRPr lang="en-US" dirty="0"/>
          </a:p>
          <a:p>
            <a:r>
              <a:rPr lang="el-GR" dirty="0"/>
              <a:t>Υποστήριξη στην </a:t>
            </a:r>
            <a:r>
              <a:rPr lang="el-GR" dirty="0" err="1"/>
              <a:t>επικαιροποίηση</a:t>
            </a:r>
            <a:r>
              <a:rPr lang="el-GR" dirty="0"/>
              <a:t> και στον καλύτερο συντονισμό των Δράσεων της Στρατηγικής </a:t>
            </a:r>
            <a:r>
              <a:rPr lang="en-US" dirty="0"/>
              <a:t>RIS</a:t>
            </a:r>
            <a:r>
              <a:rPr lang="el-GR" dirty="0"/>
              <a:t>3, που αφορούν την Διαδικασία της Επιχειρηματικής Ανακάλυψης (</a:t>
            </a:r>
            <a:r>
              <a:rPr lang="en-US" dirty="0"/>
              <a:t>Entrepreneurial Discovery</a:t>
            </a:r>
            <a:r>
              <a:rPr lang="el-GR" dirty="0"/>
              <a:t>)</a:t>
            </a:r>
            <a:endParaRPr lang="en-US" dirty="0"/>
          </a:p>
          <a:p>
            <a:r>
              <a:rPr lang="el-GR" dirty="0"/>
              <a:t>Υποστήριξη των περιφερειακών οργάνων που συμμετέχουν στην διακυβέρνηση της </a:t>
            </a:r>
            <a:r>
              <a:rPr lang="en-US" dirty="0"/>
              <a:t>RIS</a:t>
            </a:r>
            <a:r>
              <a:rPr lang="el-GR" dirty="0"/>
              <a:t>3</a:t>
            </a:r>
            <a:endParaRPr lang="en-US" dirty="0"/>
          </a:p>
          <a:p>
            <a:r>
              <a:rPr lang="el-GR" dirty="0"/>
              <a:t>Υποστήριξη της Περιφέρειας για τον καλύτερο συντονισμό και ενδυνάμωση όλων των φορέων του οικοσυστήματος</a:t>
            </a:r>
            <a:endParaRPr lang="en-US" dirty="0"/>
          </a:p>
          <a:p>
            <a:r>
              <a:rPr lang="el-GR" dirty="0"/>
              <a:t>Ανάπτυξη και Λειτουργία Συστήματος </a:t>
            </a:r>
            <a:r>
              <a:rPr lang="en-US" dirty="0"/>
              <a:t>Business intelligence </a:t>
            </a:r>
            <a:r>
              <a:rPr lang="el-GR" dirty="0"/>
              <a:t>για την αποτίμηση των δεικτών επίτευξης της </a:t>
            </a:r>
            <a:r>
              <a:rPr lang="en-US" dirty="0"/>
              <a:t>RIS</a:t>
            </a:r>
            <a:r>
              <a:rPr lang="el-GR" dirty="0"/>
              <a:t>3</a:t>
            </a:r>
            <a:endParaRPr lang="en-US" dirty="0"/>
          </a:p>
        </p:txBody>
      </p:sp>
    </p:spTree>
    <p:extLst>
      <p:ext uri="{BB962C8B-B14F-4D97-AF65-F5344CB8AC3E}">
        <p14:creationId xmlns:p14="http://schemas.microsoft.com/office/powerpoint/2010/main" val="2049857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208878" y="350614"/>
            <a:ext cx="9601200" cy="806483"/>
          </a:xfrm>
        </p:spPr>
        <p:txBody>
          <a:bodyPr/>
          <a:lstStyle/>
          <a:p>
            <a:pPr algn="ctr"/>
            <a:r>
              <a:rPr lang="el-GR" dirty="0"/>
              <a:t>Διακυβέρνηση</a:t>
            </a:r>
            <a:endParaRPr lang="en-US" dirty="0"/>
          </a:p>
        </p:txBody>
      </p:sp>
      <p:sp>
        <p:nvSpPr>
          <p:cNvPr id="3" name="Θέση περιεχομένου 2"/>
          <p:cNvSpPr>
            <a:spLocks noGrp="1"/>
          </p:cNvSpPr>
          <p:nvPr>
            <p:ph sz="half" idx="1"/>
          </p:nvPr>
        </p:nvSpPr>
        <p:spPr>
          <a:xfrm>
            <a:off x="630936" y="1231391"/>
            <a:ext cx="10976346" cy="3810001"/>
          </a:xfrm>
        </p:spPr>
        <p:txBody>
          <a:bodyPr>
            <a:noAutofit/>
          </a:bodyPr>
          <a:lstStyle/>
          <a:p>
            <a:pPr marL="0" marR="0">
              <a:lnSpc>
                <a:spcPct val="100000"/>
              </a:lnSpc>
              <a:spcBef>
                <a:spcPts val="600"/>
              </a:spcBef>
              <a:spcAft>
                <a:spcPts val="0"/>
              </a:spcAft>
            </a:pPr>
            <a:r>
              <a:rPr lang="el-GR" dirty="0">
                <a:ea typeface="Calibri" panose="020F0502020204030204" pitchFamily="34" charset="0"/>
                <a:cs typeface="Times New Roman" panose="02020603050405020304" pitchFamily="18" charset="0"/>
              </a:rPr>
              <a:t>Ο Μηχανισμός βρίσκεται υπό την εποπτεία της Αυτοτελούς Διεύθυνσης Υποστήριξης Καινοτομίας και Επιχειρηματικότητας Περιφέρειας Κεντρικής Μακεδονίας (ΑΔΥΚΕ) και του τμήματος Υποστήριξης Καινοτομίας και στελεχώνεται </a:t>
            </a:r>
          </a:p>
          <a:p>
            <a:pPr marL="0" marR="0">
              <a:lnSpc>
                <a:spcPct val="100000"/>
              </a:lnSpc>
              <a:spcBef>
                <a:spcPts val="600"/>
              </a:spcBef>
              <a:spcAft>
                <a:spcPts val="0"/>
              </a:spcAft>
            </a:pPr>
            <a:r>
              <a:rPr lang="el-GR" dirty="0">
                <a:ea typeface="Calibri" panose="020F0502020204030204" pitchFamily="34" charset="0"/>
                <a:cs typeface="Times New Roman" panose="02020603050405020304" pitchFamily="18" charset="0"/>
              </a:rPr>
              <a:t>με 4 άτομα μόνιμο προσωπικό και </a:t>
            </a:r>
          </a:p>
          <a:p>
            <a:pPr marL="0" marR="0">
              <a:lnSpc>
                <a:spcPct val="100000"/>
              </a:lnSpc>
              <a:spcBef>
                <a:spcPts val="600"/>
              </a:spcBef>
              <a:spcAft>
                <a:spcPts val="0"/>
              </a:spcAft>
            </a:pPr>
            <a:r>
              <a:rPr lang="el-GR" dirty="0">
                <a:ea typeface="Calibri" panose="020F0502020204030204" pitchFamily="34" charset="0"/>
                <a:cs typeface="Times New Roman" panose="02020603050405020304" pitchFamily="18" charset="0"/>
              </a:rPr>
              <a:t>εξωτερική τεχνική υποστήριξη με 4 άτομα  σε καθημερινή παρουσία στο </a:t>
            </a:r>
            <a:r>
              <a:rPr lang="el-GR" dirty="0" err="1">
                <a:ea typeface="Calibri" panose="020F0502020204030204" pitchFamily="34" charset="0"/>
                <a:cs typeface="Times New Roman" panose="02020603050405020304" pitchFamily="18" charset="0"/>
              </a:rPr>
              <a:t>γραφειο</a:t>
            </a:r>
            <a:r>
              <a:rPr lang="el-GR" dirty="0">
                <a:ea typeface="Calibri" panose="020F0502020204030204" pitchFamily="34" charset="0"/>
                <a:cs typeface="Times New Roman" panose="02020603050405020304" pitchFamily="18" charset="0"/>
              </a:rPr>
              <a:t> του </a:t>
            </a:r>
            <a:r>
              <a:rPr lang="en-US" dirty="0">
                <a:ea typeface="Calibri" panose="020F0502020204030204" pitchFamily="34" charset="0"/>
                <a:cs typeface="Times New Roman" panose="02020603050405020304" pitchFamily="18" charset="0"/>
              </a:rPr>
              <a:t>OSLO</a:t>
            </a:r>
            <a:r>
              <a:rPr lang="el-GR" dirty="0">
                <a:ea typeface="Calibri" panose="020F0502020204030204" pitchFamily="34" charset="0"/>
                <a:cs typeface="Times New Roman" panose="02020603050405020304" pitchFamily="18" charset="0"/>
              </a:rPr>
              <a:t>                 </a:t>
            </a:r>
          </a:p>
          <a:p>
            <a:pPr marL="0" marR="0" indent="0">
              <a:lnSpc>
                <a:spcPct val="100000"/>
              </a:lnSpc>
              <a:spcBef>
                <a:spcPts val="600"/>
              </a:spcBef>
              <a:spcAft>
                <a:spcPts val="0"/>
              </a:spcAft>
              <a:buNone/>
            </a:pPr>
            <a:r>
              <a:rPr lang="el-GR" dirty="0">
                <a:ea typeface="Calibri" panose="020F0502020204030204" pitchFamily="34" charset="0"/>
                <a:cs typeface="Times New Roman" panose="02020603050405020304" pitchFamily="18" charset="0"/>
              </a:rPr>
              <a:t>     εντός της ΠΚΜ</a:t>
            </a:r>
          </a:p>
        </p:txBody>
      </p:sp>
    </p:spTree>
    <p:extLst>
      <p:ext uri="{BB962C8B-B14F-4D97-AF65-F5344CB8AC3E}">
        <p14:creationId xmlns:p14="http://schemas.microsoft.com/office/powerpoint/2010/main" val="789333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295400" y="429986"/>
            <a:ext cx="9601200" cy="746450"/>
          </a:xfrm>
        </p:spPr>
        <p:txBody>
          <a:bodyPr rtlCol="0">
            <a:normAutofit/>
          </a:bodyPr>
          <a:lstStyle/>
          <a:p>
            <a:pPr algn="ctr"/>
            <a:r>
              <a:rPr lang="en-US" dirty="0" err="1"/>
              <a:t>Αν</a:t>
            </a:r>
            <a:r>
              <a:rPr lang="en-US" dirty="0"/>
              <a:t>αμενόμενα οφέλη</a:t>
            </a:r>
            <a:endParaRPr lang="el-GR" dirty="0"/>
          </a:p>
        </p:txBody>
      </p:sp>
      <p:sp>
        <p:nvSpPr>
          <p:cNvPr id="7" name="Θέση περιεχομένου 6"/>
          <p:cNvSpPr>
            <a:spLocks noGrp="1"/>
          </p:cNvSpPr>
          <p:nvPr>
            <p:ph idx="1"/>
          </p:nvPr>
        </p:nvSpPr>
        <p:spPr>
          <a:xfrm>
            <a:off x="839724" y="1328929"/>
            <a:ext cx="9866376" cy="4419599"/>
          </a:xfrm>
        </p:spPr>
        <p:txBody>
          <a:bodyPr>
            <a:normAutofit/>
          </a:bodyPr>
          <a:lstStyle/>
          <a:p>
            <a:r>
              <a:rPr lang="el-GR" dirty="0"/>
              <a:t>η αύξηση των συμφωνιών μεταφοράς καινοτομίας κάθε είδους (χρηματοδοτούμενη έρευνα, εκχώρηση, συμβουλευτικές υπηρεσίες, συνεργατική έρευνα) μεταξύ ακαδημαϊκών ιδρυμάτων και επιχειρήσεων</a:t>
            </a:r>
            <a:endParaRPr lang="en-US" dirty="0"/>
          </a:p>
          <a:p>
            <a:pPr lvl="0"/>
            <a:r>
              <a:rPr lang="el-GR" dirty="0"/>
              <a:t>η αύξηση των δαπανών για Ε&amp;Α των ακαδημαϊκών και ερευνητικών ιδρυμάτων που καλύπτεται από επιχειρήσεις</a:t>
            </a:r>
            <a:endParaRPr lang="en-US" dirty="0"/>
          </a:p>
          <a:p>
            <a:pPr lvl="0"/>
            <a:r>
              <a:rPr lang="el-GR" dirty="0"/>
              <a:t>η επίτευξη οικονομιών κλίμακας στη συστηματική ανταλλαγή γνώσης μεταξύ του ερευνητικού τομέα της ΠΚΜ και του παραγωγικού τομέα σε </a:t>
            </a:r>
            <a:r>
              <a:rPr lang="el-GR" dirty="0" err="1"/>
              <a:t>υπερ</a:t>
            </a:r>
            <a:r>
              <a:rPr lang="el-GR" dirty="0"/>
              <a:t>-περιφερειακή κλίμακα.  Μεγαλύτερη χρήση των αποτελεσμάτων των μελετών και των ερευνών που υλοποιούνται </a:t>
            </a:r>
            <a:endParaRPr lang="en-US" dirty="0"/>
          </a:p>
          <a:p>
            <a:pPr lvl="0"/>
            <a:r>
              <a:rPr lang="el-GR" dirty="0"/>
              <a:t>η βελτίωση της ικανότητας σχεδιασμού και εκτέλεσης της περιφερειακής στρατηγικής καινοτομίας</a:t>
            </a:r>
            <a:endParaRPr lang="en-US" dirty="0"/>
          </a:p>
          <a:p>
            <a:endParaRPr lang="en-US" dirty="0"/>
          </a:p>
        </p:txBody>
      </p:sp>
    </p:spTree>
    <p:extLst>
      <p:ext uri="{BB962C8B-B14F-4D97-AF65-F5344CB8AC3E}">
        <p14:creationId xmlns:p14="http://schemas.microsoft.com/office/powerpoint/2010/main" val="2761515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295400" y="286872"/>
            <a:ext cx="9601200" cy="609600"/>
          </a:xfrm>
        </p:spPr>
        <p:txBody>
          <a:bodyPr/>
          <a:lstStyle/>
          <a:p>
            <a:r>
              <a:rPr lang="el-GR" dirty="0"/>
              <a:t> </a:t>
            </a:r>
            <a:r>
              <a:rPr lang="en-US" dirty="0"/>
              <a:t>www.ris3rcm.eu</a:t>
            </a:r>
          </a:p>
          <a:p>
            <a:endParaRPr lang="el-GR" dirty="0"/>
          </a:p>
        </p:txBody>
      </p:sp>
      <p:pic>
        <p:nvPicPr>
          <p:cNvPr id="6" name="Εικόνα 5"/>
          <p:cNvPicPr>
            <a:picLocks noChangeAspect="1"/>
          </p:cNvPicPr>
          <p:nvPr/>
        </p:nvPicPr>
        <p:blipFill rotWithShape="1">
          <a:blip r:embed="rId2"/>
          <a:srcRect r="-839" b="14372"/>
          <a:stretch/>
        </p:blipFill>
        <p:spPr>
          <a:xfrm>
            <a:off x="1075763" y="896472"/>
            <a:ext cx="10775577" cy="5145740"/>
          </a:xfrm>
          <a:prstGeom prst="rect">
            <a:avLst/>
          </a:prstGeom>
        </p:spPr>
      </p:pic>
    </p:spTree>
    <p:extLst>
      <p:ext uri="{BB962C8B-B14F-4D97-AF65-F5344CB8AC3E}">
        <p14:creationId xmlns:p14="http://schemas.microsoft.com/office/powerpoint/2010/main" val="136272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περιεχομένου 2"/>
          <p:cNvSpPr>
            <a:spLocks noGrp="1"/>
          </p:cNvSpPr>
          <p:nvPr>
            <p:ph idx="1"/>
          </p:nvPr>
        </p:nvSpPr>
        <p:spPr/>
        <p:txBody>
          <a:bodyPr/>
          <a:lstStyle/>
          <a:p>
            <a:endParaRPr lang="el-GR"/>
          </a:p>
        </p:txBody>
      </p:sp>
      <p:pic>
        <p:nvPicPr>
          <p:cNvPr id="5" name="Εικόνα 4"/>
          <p:cNvPicPr>
            <a:picLocks noChangeAspect="1"/>
          </p:cNvPicPr>
          <p:nvPr/>
        </p:nvPicPr>
        <p:blipFill>
          <a:blip r:embed="rId2"/>
          <a:stretch>
            <a:fillRect/>
          </a:stretch>
        </p:blipFill>
        <p:spPr>
          <a:xfrm>
            <a:off x="816429" y="209760"/>
            <a:ext cx="11005458" cy="6187549"/>
          </a:xfrm>
          <a:prstGeom prst="rect">
            <a:avLst/>
          </a:prstGeom>
        </p:spPr>
      </p:pic>
    </p:spTree>
    <p:extLst>
      <p:ext uri="{BB962C8B-B14F-4D97-AF65-F5344CB8AC3E}">
        <p14:creationId xmlns:p14="http://schemas.microsoft.com/office/powerpoint/2010/main" val="3170134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Πλέγμα ρόμβου 16x9">
  <a:themeElements>
    <a:clrScheme name="DiamondGrid">
      <a:dk1>
        <a:srgbClr val="2D2E2D"/>
      </a:dk1>
      <a:lt1>
        <a:sysClr val="window" lastClr="FFFFFF"/>
      </a:lt1>
      <a:dk2>
        <a:srgbClr val="000000"/>
      </a:dk2>
      <a:lt2>
        <a:srgbClr val="EAEAEA"/>
      </a:lt2>
      <a:accent1>
        <a:srgbClr val="D15A3E"/>
      </a:accent1>
      <a:accent2>
        <a:srgbClr val="B2B2B2"/>
      </a:accent2>
      <a:accent3>
        <a:srgbClr val="4F91A1"/>
      </a:accent3>
      <a:accent4>
        <a:srgbClr val="F0BA34"/>
      </a:accent4>
      <a:accent5>
        <a:srgbClr val="AEB733"/>
      </a:accent5>
      <a:accent6>
        <a:srgbClr val="926397"/>
      </a:accent6>
      <a:hlink>
        <a:srgbClr val="4F91A1"/>
      </a:hlink>
      <a:folHlink>
        <a:srgbClr val="808080"/>
      </a:folHlink>
    </a:clrScheme>
    <a:fontScheme name="Arial">
      <a:maj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6308529_TF03031015" id="{C2674361-441A-4E47-BEAD-6B32B3CE88A5}" vid="{C0FB237C-F5F3-4D80-8DB3-2553A167F948}"/>
    </a:ext>
  </a:extLst>
</a:theme>
</file>

<file path=ppt/theme/theme2.xml><?xml version="1.0" encoding="utf-8"?>
<a:theme xmlns:a="http://schemas.openxmlformats.org/drawingml/2006/main" name="Θέμα του Office">
  <a:themeElements>
    <a:clrScheme name="DiamondGrid">
      <a:dk1>
        <a:srgbClr val="2D2E2D"/>
      </a:dk1>
      <a:lt1>
        <a:sysClr val="window" lastClr="FFFFFF"/>
      </a:lt1>
      <a:dk2>
        <a:srgbClr val="000000"/>
      </a:dk2>
      <a:lt2>
        <a:srgbClr val="EAEAEA"/>
      </a:lt2>
      <a:accent1>
        <a:srgbClr val="D15A3E"/>
      </a:accent1>
      <a:accent2>
        <a:srgbClr val="B2B2B2"/>
      </a:accent2>
      <a:accent3>
        <a:srgbClr val="4F91A1"/>
      </a:accent3>
      <a:accent4>
        <a:srgbClr val="F0BA34"/>
      </a:accent4>
      <a:accent5>
        <a:srgbClr val="AEB733"/>
      </a:accent5>
      <a:accent6>
        <a:srgbClr val="926397"/>
      </a:accent6>
      <a:hlink>
        <a:srgbClr val="4F91A1"/>
      </a:hlink>
      <a:folHlink>
        <a:srgbClr val="808080"/>
      </a:folHlink>
    </a:clrScheme>
    <a:fontScheme name="Arial">
      <a:maj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Θέμα του Office">
  <a:themeElements>
    <a:clrScheme name="DiamondGrid">
      <a:dk1>
        <a:srgbClr val="2D2E2D"/>
      </a:dk1>
      <a:lt1>
        <a:sysClr val="window" lastClr="FFFFFF"/>
      </a:lt1>
      <a:dk2>
        <a:srgbClr val="000000"/>
      </a:dk2>
      <a:lt2>
        <a:srgbClr val="EAEAEA"/>
      </a:lt2>
      <a:accent1>
        <a:srgbClr val="D15A3E"/>
      </a:accent1>
      <a:accent2>
        <a:srgbClr val="B2B2B2"/>
      </a:accent2>
      <a:accent3>
        <a:srgbClr val="4F91A1"/>
      </a:accent3>
      <a:accent4>
        <a:srgbClr val="F0BA34"/>
      </a:accent4>
      <a:accent5>
        <a:srgbClr val="AEB733"/>
      </a:accent5>
      <a:accent6>
        <a:srgbClr val="926397"/>
      </a:accent6>
      <a:hlink>
        <a:srgbClr val="4F91A1"/>
      </a:hlink>
      <a:folHlink>
        <a:srgbClr val="808080"/>
      </a:folHlink>
    </a:clrScheme>
    <a:fontScheme name="Arial">
      <a:maj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Επιχειρηματική παρουσίαση πλέγματος ρόμβου (ευρεία οθόνη)</Template>
  <TotalTime>1220</TotalTime>
  <Words>1705</Words>
  <Application>Microsoft Office PowerPoint</Application>
  <PresentationFormat>Ευρεία οθόνη</PresentationFormat>
  <Paragraphs>121</Paragraphs>
  <Slides>14</Slides>
  <Notes>11</Notes>
  <HiddenSlides>0</HiddenSlides>
  <MMClips>0</MMClips>
  <ScaleCrop>false</ScaleCrop>
  <HeadingPairs>
    <vt:vector size="6" baseType="variant">
      <vt:variant>
        <vt:lpstr>Γραμματοσειρές που χρησιμοποιούνται</vt:lpstr>
      </vt:variant>
      <vt:variant>
        <vt:i4>1</vt:i4>
      </vt:variant>
      <vt:variant>
        <vt:lpstr>Θέμα</vt:lpstr>
      </vt:variant>
      <vt:variant>
        <vt:i4>1</vt:i4>
      </vt:variant>
      <vt:variant>
        <vt:lpstr>Τίτλοι διαφανειών</vt:lpstr>
      </vt:variant>
      <vt:variant>
        <vt:i4>14</vt:i4>
      </vt:variant>
    </vt:vector>
  </HeadingPairs>
  <TitlesOfParts>
    <vt:vector size="16" baseType="lpstr">
      <vt:lpstr>Arial</vt:lpstr>
      <vt:lpstr>Πλέγμα ρόμβου 16x9</vt:lpstr>
      <vt:lpstr>Παρουσίαση του PowerPoint</vt:lpstr>
      <vt:lpstr>Προκλήσεις</vt:lpstr>
      <vt:lpstr>Όραμα</vt:lpstr>
      <vt:lpstr>Ο μηχανισμός με δύο λόγια.. </vt:lpstr>
      <vt:lpstr>Ο μηχανισμός παρέχει ενδεικτικά τις κάτωθι υπηρεσίες</vt:lpstr>
      <vt:lpstr>Διακυβέρνηση</vt:lpstr>
      <vt:lpstr>Αναμενόμενα οφέλη</vt:lpstr>
      <vt:lpstr>Παρουσίαση του PowerPoint</vt:lpstr>
      <vt:lpstr>Παρουσίαση του PowerPoint</vt:lpstr>
      <vt:lpstr>Παρουσίαση του PowerPoint</vt:lpstr>
      <vt:lpstr>Υποστήριξη  διαζώσης.  Βασιλίσσης Όλγας 198 τηλ 2313 319668 &amp; 669 info@ris3rcm.eu</vt:lpstr>
      <vt:lpstr>Παρουσίαση του PowerPoint</vt:lpstr>
      <vt:lpstr>  Ενέργειες μέχρι σήμερα </vt:lpstr>
      <vt:lpstr>Παρουσίαση του PowerPoint</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Stop Liaison Office”</dc:title>
  <dc:creator>ΣΤΑΥΡΟΣ</dc:creator>
  <cp:lastModifiedBy>κωνσταντινος μιχαηλιδης</cp:lastModifiedBy>
  <cp:revision>59</cp:revision>
  <cp:lastPrinted>2020-02-05T12:28:41Z</cp:lastPrinted>
  <dcterms:created xsi:type="dcterms:W3CDTF">2018-09-25T05:47:14Z</dcterms:created>
  <dcterms:modified xsi:type="dcterms:W3CDTF">2021-01-30T06:28:13Z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InternalTags">
    <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