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_rels/.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3.xml.rels" ContentType="application/vnd.openxmlformats-package.relationships+xml"/>
  <Override PartName="/ppt/slideMasters/_rels/slideMaster1.xml.rels" ContentType="application/vnd.openxmlformats-package.relationships+xml"/>
  <Override PartName="/ppt/slideMasters/_rels/slideMaster2.xml.rels" ContentType="application/vnd.openxmlformats-package.relationships+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slideLayout19.xml" ContentType="application/vnd.openxmlformats-officedocument.presentationml.slideLayout+xml"/>
  <Override PartName="/ppt/slideLayouts/slideLayout8.xml" ContentType="application/vnd.openxmlformats-officedocument.presentationml.slideLayout+xml"/>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slideLayouts/slideLayout18.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_rels/slideLayout34.xml.rels" ContentType="application/vnd.openxmlformats-package.relationships+xml"/>
  <Override PartName="/ppt/slideLayouts/_rels/slideLayout33.xml.rels" ContentType="application/vnd.openxmlformats-package.relationships+xml"/>
  <Override PartName="/ppt/slideLayouts/_rels/slideLayout9.xml.rels" ContentType="application/vnd.openxmlformats-package.relationships+xml"/>
  <Override PartName="/ppt/slideLayouts/_rels/slideLayout32.xml.rels" ContentType="application/vnd.openxmlformats-package.relationships+xml"/>
  <Override PartName="/ppt/slideLayouts/_rels/slideLayout21.xml.rels" ContentType="application/vnd.openxmlformats-package.relationships+xml"/>
  <Override PartName="/ppt/slideLayouts/_rels/slideLayout24.xml.rels" ContentType="application/vnd.openxmlformats-package.relationships+xml"/>
  <Override PartName="/ppt/slideLayouts/_rels/slideLayout16.xml.rels" ContentType="application/vnd.openxmlformats-package.relationships+xml"/>
  <Override PartName="/ppt/slideLayouts/_rels/slideLayout31.xml.rels" ContentType="application/vnd.openxmlformats-package.relationships+xml"/>
  <Override PartName="/ppt/slideLayouts/_rels/slideLayout20.xml.rels" ContentType="application/vnd.openxmlformats-package.relationships+xml"/>
  <Override PartName="/ppt/slideLayouts/_rels/slideLayout23.xml.rels" ContentType="application/vnd.openxmlformats-package.relationships+xml"/>
  <Override PartName="/ppt/slideLayouts/_rels/slideLayout15.xml.rels" ContentType="application/vnd.openxmlformats-package.relationships+xml"/>
  <Override PartName="/ppt/slideLayouts/_rels/slideLayout30.xml.rels" ContentType="application/vnd.openxmlformats-package.relationships+xml"/>
  <Override PartName="/ppt/slideLayouts/_rels/slideLayout29.xml.rels" ContentType="application/vnd.openxmlformats-package.relationships+xml"/>
  <Override PartName="/ppt/slideLayouts/_rels/slideLayout22.xml.rels" ContentType="application/vnd.openxmlformats-package.relationships+xml"/>
  <Override PartName="/ppt/slideLayouts/_rels/slideLayout14.xml.rels" ContentType="application/vnd.openxmlformats-package.relationships+xml"/>
  <Override PartName="/ppt/slideLayouts/_rels/slideLayout28.xml.rels" ContentType="application/vnd.openxmlformats-package.relationships+xml"/>
  <Override PartName="/ppt/slideLayouts/_rels/slideLayout36.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7.xml.rels" ContentType="application/vnd.openxmlformats-package.relationships+xml"/>
  <Override PartName="/ppt/slideLayouts/_rels/slideLayout13.xml.rels" ContentType="application/vnd.openxmlformats-package.relationships+xml"/>
  <Override PartName="/ppt/slideLayouts/_rels/slideLayout35.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8.xml.rels" ContentType="application/vnd.openxmlformats-package.relationships+xml"/>
  <Override PartName="/ppt/slideLayouts/_rels/slideLayout1.xml.rels" ContentType="application/vnd.openxmlformats-package.relationships+xml"/>
  <Override PartName="/ppt/slideLayouts/_rels/slideLayout12.xml.rels" ContentType="application/vnd.openxmlformats-package.relationships+xml"/>
  <Override PartName="/ppt/slideLayouts/_rels/slideLayout19.xml.rels" ContentType="application/vnd.openxmlformats-package.relationships+xml"/>
  <Override PartName="/ppt/slideLayouts/_rels/slideLayout25.xml.rels" ContentType="application/vnd.openxmlformats-package.relationships+xml"/>
  <Override PartName="/ppt/slideLayouts/_rels/slideLayout10.xml.rels" ContentType="application/vnd.openxmlformats-package.relationships+xml"/>
  <Override PartName="/ppt/slideLayouts/_rels/slideLayout17.xml.rels" ContentType="application/vnd.openxmlformats-package.relationships+xml"/>
  <Override PartName="/ppt/slideLayouts/_rels/slideLayout26.xml.rels" ContentType="application/vnd.openxmlformats-package.relationships+xml"/>
  <Override PartName="/ppt/slideLayouts/_rels/slideLayout18.xml.rels" ContentType="application/vnd.openxmlformats-package.relationships+xml"/>
  <Override PartName="/ppt/slideLayouts/_rels/slideLayout11.xml.rels" ContentType="application/vnd.openxmlformats-package.relationships+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32.xml" ContentType="application/vnd.openxmlformats-officedocument.presentationml.slideLayout+xml"/>
  <Override PartName="/ppt/slideLayouts/slideLayout27.xml" ContentType="application/vnd.openxmlformats-officedocument.presentationml.slideLayout+xml"/>
  <Override PartName="/ppt/slideLayouts/slideLayout33.xml" ContentType="application/vnd.openxmlformats-officedocument.presentationml.slideLayout+xml"/>
  <Override PartName="/ppt/slideLayouts/slideLayout28.xml" ContentType="application/vnd.openxmlformats-officedocument.presentationml.slideLayout+xml"/>
  <Override PartName="/ppt/slideLayouts/slideLayout34.xml" ContentType="application/vnd.openxmlformats-officedocument.presentationml.slideLayout+xml"/>
  <Override PartName="/ppt/slideLayouts/slideLayout29.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s/_rels/slide15.xml.rels" ContentType="application/vnd.openxmlformats-package.relationships+xml"/>
  <Override PartName="/ppt/slides/_rels/slide14.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3.xml.rels" ContentType="application/vnd.openxmlformats-package.relationships+xml"/>
  <Override PartName="/ppt/slides/_rels/slide11.xml.rels" ContentType="application/vnd.openxmlformats-package.relationships+xml"/>
  <Override PartName="/ppt/slides/_rels/slide10.xml.rels" ContentType="application/vnd.openxmlformats-package.relationships+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_rels/presentation.xml.rels" ContentType="application/vnd.openxmlformats-package.relationships+xml"/>
  <Override PartName="/ppt/media/image1.png" ContentType="image/png"/>
  <Override PartName="/ppt/media/image2.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24" name="PlaceHolder 2"/>
          <p:cNvSpPr>
            <a:spLocks noGrp="1"/>
          </p:cNvSpPr>
          <p:nvPr>
            <p:ph type="body"/>
          </p:nvPr>
        </p:nvSpPr>
        <p:spPr>
          <a:xfrm>
            <a:off x="609480" y="160452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25" name="PlaceHolder 3"/>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32" name="PlaceHolder 2"/>
          <p:cNvSpPr>
            <a:spLocks noGrp="1"/>
          </p:cNvSpPr>
          <p:nvPr>
            <p:ph type="body"/>
          </p:nvPr>
        </p:nvSpPr>
        <p:spPr>
          <a:xfrm>
            <a:off x="6094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3" name="PlaceHolder 3"/>
          <p:cNvSpPr>
            <a:spLocks noGrp="1"/>
          </p:cNvSpPr>
          <p:nvPr>
            <p:ph type="body"/>
          </p:nvPr>
        </p:nvSpPr>
        <p:spPr>
          <a:xfrm>
            <a:off x="43192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4" name="PlaceHolder 4"/>
          <p:cNvSpPr>
            <a:spLocks noGrp="1"/>
          </p:cNvSpPr>
          <p:nvPr>
            <p:ph type="body"/>
          </p:nvPr>
        </p:nvSpPr>
        <p:spPr>
          <a:xfrm>
            <a:off x="802872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5" name="PlaceHolder 5"/>
          <p:cNvSpPr>
            <a:spLocks noGrp="1"/>
          </p:cNvSpPr>
          <p:nvPr>
            <p:ph type="body"/>
          </p:nvPr>
        </p:nvSpPr>
        <p:spPr>
          <a:xfrm>
            <a:off x="6094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6" name="PlaceHolder 6"/>
          <p:cNvSpPr>
            <a:spLocks noGrp="1"/>
          </p:cNvSpPr>
          <p:nvPr>
            <p:ph type="body"/>
          </p:nvPr>
        </p:nvSpPr>
        <p:spPr>
          <a:xfrm>
            <a:off x="43192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37" name="PlaceHolder 7"/>
          <p:cNvSpPr>
            <a:spLocks noGrp="1"/>
          </p:cNvSpPr>
          <p:nvPr>
            <p:ph type="body"/>
          </p:nvPr>
        </p:nvSpPr>
        <p:spPr>
          <a:xfrm>
            <a:off x="802872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41" name="PlaceHolder 2"/>
          <p:cNvSpPr>
            <a:spLocks noGrp="1"/>
          </p:cNvSpPr>
          <p:nvPr>
            <p:ph type="subTitle"/>
          </p:nvPr>
        </p:nvSpPr>
        <p:spPr>
          <a:xfrm>
            <a:off x="609480" y="1604520"/>
            <a:ext cx="10972080" cy="39769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43" name="PlaceHolder 2"/>
          <p:cNvSpPr>
            <a:spLocks noGrp="1"/>
          </p:cNvSpPr>
          <p:nvPr>
            <p:ph type="body"/>
          </p:nvPr>
        </p:nvSpPr>
        <p:spPr>
          <a:xfrm>
            <a:off x="609480" y="1604520"/>
            <a:ext cx="109720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45"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46"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1523880" y="1122480"/>
            <a:ext cx="9142920" cy="110635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50"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51"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52"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3" name="PlaceHolder 2"/>
          <p:cNvSpPr>
            <a:spLocks noGrp="1"/>
          </p:cNvSpPr>
          <p:nvPr>
            <p:ph type="subTitle"/>
          </p:nvPr>
        </p:nvSpPr>
        <p:spPr>
          <a:xfrm>
            <a:off x="609480" y="1604520"/>
            <a:ext cx="10972080" cy="39769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54"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55"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56" name="PlaceHolder 4"/>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58"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59"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60" name="PlaceHolder 4"/>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62" name="PlaceHolder 2"/>
          <p:cNvSpPr>
            <a:spLocks noGrp="1"/>
          </p:cNvSpPr>
          <p:nvPr>
            <p:ph type="body"/>
          </p:nvPr>
        </p:nvSpPr>
        <p:spPr>
          <a:xfrm>
            <a:off x="609480" y="160452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63" name="PlaceHolder 3"/>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65"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66"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67"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68" name="PlaceHolder 5"/>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70" name="PlaceHolder 2"/>
          <p:cNvSpPr>
            <a:spLocks noGrp="1"/>
          </p:cNvSpPr>
          <p:nvPr>
            <p:ph type="body"/>
          </p:nvPr>
        </p:nvSpPr>
        <p:spPr>
          <a:xfrm>
            <a:off x="6094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71" name="PlaceHolder 3"/>
          <p:cNvSpPr>
            <a:spLocks noGrp="1"/>
          </p:cNvSpPr>
          <p:nvPr>
            <p:ph type="body"/>
          </p:nvPr>
        </p:nvSpPr>
        <p:spPr>
          <a:xfrm>
            <a:off x="43192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72" name="PlaceHolder 4"/>
          <p:cNvSpPr>
            <a:spLocks noGrp="1"/>
          </p:cNvSpPr>
          <p:nvPr>
            <p:ph type="body"/>
          </p:nvPr>
        </p:nvSpPr>
        <p:spPr>
          <a:xfrm>
            <a:off x="802872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73" name="PlaceHolder 5"/>
          <p:cNvSpPr>
            <a:spLocks noGrp="1"/>
          </p:cNvSpPr>
          <p:nvPr>
            <p:ph type="body"/>
          </p:nvPr>
        </p:nvSpPr>
        <p:spPr>
          <a:xfrm>
            <a:off x="6094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74" name="PlaceHolder 6"/>
          <p:cNvSpPr>
            <a:spLocks noGrp="1"/>
          </p:cNvSpPr>
          <p:nvPr>
            <p:ph type="body"/>
          </p:nvPr>
        </p:nvSpPr>
        <p:spPr>
          <a:xfrm>
            <a:off x="43192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75" name="PlaceHolder 7"/>
          <p:cNvSpPr>
            <a:spLocks noGrp="1"/>
          </p:cNvSpPr>
          <p:nvPr>
            <p:ph type="body"/>
          </p:nvPr>
        </p:nvSpPr>
        <p:spPr>
          <a:xfrm>
            <a:off x="802872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8"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79" name="PlaceHolder 2"/>
          <p:cNvSpPr>
            <a:spLocks noGrp="1"/>
          </p:cNvSpPr>
          <p:nvPr>
            <p:ph type="subTitle"/>
          </p:nvPr>
        </p:nvSpPr>
        <p:spPr>
          <a:xfrm>
            <a:off x="609480" y="1604520"/>
            <a:ext cx="10972080" cy="39769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81" name="PlaceHolder 2"/>
          <p:cNvSpPr>
            <a:spLocks noGrp="1"/>
          </p:cNvSpPr>
          <p:nvPr>
            <p:ph type="body"/>
          </p:nvPr>
        </p:nvSpPr>
        <p:spPr>
          <a:xfrm>
            <a:off x="609480" y="1604520"/>
            <a:ext cx="109720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83"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84"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5"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5" name="PlaceHolder 2"/>
          <p:cNvSpPr>
            <a:spLocks noGrp="1"/>
          </p:cNvSpPr>
          <p:nvPr>
            <p:ph type="body"/>
          </p:nvPr>
        </p:nvSpPr>
        <p:spPr>
          <a:xfrm>
            <a:off x="609480" y="1604520"/>
            <a:ext cx="109720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6" name="PlaceHolder 1"/>
          <p:cNvSpPr>
            <a:spLocks noGrp="1"/>
          </p:cNvSpPr>
          <p:nvPr>
            <p:ph type="subTitle"/>
          </p:nvPr>
        </p:nvSpPr>
        <p:spPr>
          <a:xfrm>
            <a:off x="1523880" y="1122480"/>
            <a:ext cx="9142920" cy="110635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88"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89"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90"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92"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93"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94" name="PlaceHolder 4"/>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96"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97"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98" name="PlaceHolder 4"/>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100" name="PlaceHolder 2"/>
          <p:cNvSpPr>
            <a:spLocks noGrp="1"/>
          </p:cNvSpPr>
          <p:nvPr>
            <p:ph type="body"/>
          </p:nvPr>
        </p:nvSpPr>
        <p:spPr>
          <a:xfrm>
            <a:off x="609480" y="160452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01" name="PlaceHolder 3"/>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103"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04"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05"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06" name="PlaceHolder 5"/>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108" name="PlaceHolder 2"/>
          <p:cNvSpPr>
            <a:spLocks noGrp="1"/>
          </p:cNvSpPr>
          <p:nvPr>
            <p:ph type="body"/>
          </p:nvPr>
        </p:nvSpPr>
        <p:spPr>
          <a:xfrm>
            <a:off x="6094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09" name="PlaceHolder 3"/>
          <p:cNvSpPr>
            <a:spLocks noGrp="1"/>
          </p:cNvSpPr>
          <p:nvPr>
            <p:ph type="body"/>
          </p:nvPr>
        </p:nvSpPr>
        <p:spPr>
          <a:xfrm>
            <a:off x="431928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10" name="PlaceHolder 4"/>
          <p:cNvSpPr>
            <a:spLocks noGrp="1"/>
          </p:cNvSpPr>
          <p:nvPr>
            <p:ph type="body"/>
          </p:nvPr>
        </p:nvSpPr>
        <p:spPr>
          <a:xfrm>
            <a:off x="8028720" y="160452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11" name="PlaceHolder 5"/>
          <p:cNvSpPr>
            <a:spLocks noGrp="1"/>
          </p:cNvSpPr>
          <p:nvPr>
            <p:ph type="body"/>
          </p:nvPr>
        </p:nvSpPr>
        <p:spPr>
          <a:xfrm>
            <a:off x="6094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12" name="PlaceHolder 6"/>
          <p:cNvSpPr>
            <a:spLocks noGrp="1"/>
          </p:cNvSpPr>
          <p:nvPr>
            <p:ph type="body"/>
          </p:nvPr>
        </p:nvSpPr>
        <p:spPr>
          <a:xfrm>
            <a:off x="431928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13" name="PlaceHolder 7"/>
          <p:cNvSpPr>
            <a:spLocks noGrp="1"/>
          </p:cNvSpPr>
          <p:nvPr>
            <p:ph type="body"/>
          </p:nvPr>
        </p:nvSpPr>
        <p:spPr>
          <a:xfrm>
            <a:off x="8028720" y="3682080"/>
            <a:ext cx="35326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7"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8"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1523880" y="1122480"/>
            <a:ext cx="9142920" cy="11063520"/>
          </a:xfrm>
          <a:prstGeom prst="rect">
            <a:avLst/>
          </a:prstGeom>
        </p:spPr>
        <p:txBody>
          <a:bodyPr lIns="0" rIns="0" tIns="0" bIns="0" anchor="ctr">
            <a:noAutofit/>
          </a:bodyPr>
          <a:p>
            <a:pPr algn="ctr"/>
            <a:endParaRPr b="0" lang="el-G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3" name="PlaceHolder 3"/>
          <p:cNvSpPr>
            <a:spLocks noGrp="1"/>
          </p:cNvSpPr>
          <p:nvPr>
            <p:ph type="body"/>
          </p:nvPr>
        </p:nvSpPr>
        <p:spPr>
          <a:xfrm>
            <a:off x="623196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16" name="PlaceHolder 2"/>
          <p:cNvSpPr>
            <a:spLocks noGrp="1"/>
          </p:cNvSpPr>
          <p:nvPr>
            <p:ph type="body"/>
          </p:nvPr>
        </p:nvSpPr>
        <p:spPr>
          <a:xfrm>
            <a:off x="609480" y="1604520"/>
            <a:ext cx="5354280" cy="3976920"/>
          </a:xfrm>
          <a:prstGeom prst="rect">
            <a:avLst/>
          </a:prstGeom>
        </p:spPr>
        <p:txBody>
          <a:bodyPr lIns="0" rIns="0" tIns="0" bIns="0">
            <a:normAutofit/>
          </a:bodyPr>
          <a:p>
            <a:endParaRPr b="0" lang="el-GR" sz="2800" spc="-1" strike="noStrike">
              <a:solidFill>
                <a:srgbClr val="000000"/>
              </a:solidFill>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1523880" y="1122480"/>
            <a:ext cx="9142920" cy="2386440"/>
          </a:xfrm>
          <a:prstGeom prst="rect">
            <a:avLst/>
          </a:prstGeom>
        </p:spPr>
        <p:txBody>
          <a:bodyPr lIns="0" rIns="0" tIns="0" bIns="0" anchor="ctr">
            <a:noAutofit/>
          </a:bodyPr>
          <a:p>
            <a:endParaRPr b="0" lang="el-GR" sz="1800" spc="-1" strike="noStrike">
              <a:solidFill>
                <a:srgbClr val="000000"/>
              </a:solidFill>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rIns="0" tIns="0" bIns="0">
            <a:normAutofit/>
          </a:bodyPr>
          <a:p>
            <a:endParaRPr b="0" lang="el-GR" sz="2800" spc="-1" strike="noStrike">
              <a:solidFill>
                <a:srgbClr val="000000"/>
              </a:solidFill>
              <a:latin typeface="Arial"/>
            </a:endParaRPr>
          </a:p>
        </p:txBody>
      </p:sp>
      <p:sp>
        <p:nvSpPr>
          <p:cNvPr id="22" name="PlaceHolder 4"/>
          <p:cNvSpPr>
            <a:spLocks noGrp="1"/>
          </p:cNvSpPr>
          <p:nvPr>
            <p:ph type="body"/>
          </p:nvPr>
        </p:nvSpPr>
        <p:spPr>
          <a:xfrm>
            <a:off x="609480" y="3682080"/>
            <a:ext cx="10972080" cy="1896840"/>
          </a:xfrm>
          <a:prstGeom prst="rect">
            <a:avLst/>
          </a:prstGeom>
        </p:spPr>
        <p:txBody>
          <a:bodyPr lIns="0" rIns="0" tIns="0" bIns="0">
            <a:normAutofit/>
          </a:bodyPr>
          <a:p>
            <a:endParaRPr b="0" lang="el-GR" sz="28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523880" y="1122480"/>
            <a:ext cx="9142920" cy="2386440"/>
          </a:xfrm>
          <a:prstGeom prst="rect">
            <a:avLst/>
          </a:prstGeom>
        </p:spPr>
        <p:txBody>
          <a:bodyPr lIns="0" rIns="0" tIns="0" bIns="0" anchor="ctr">
            <a:noAutofit/>
          </a:bodyPr>
          <a:p>
            <a:pPr algn="ctr"/>
            <a:r>
              <a:rPr b="0" lang="el-GR" sz="4400" spc="-1" strike="noStrike">
                <a:solidFill>
                  <a:srgbClr val="000000"/>
                </a:solidFill>
                <a:latin typeface="Arial"/>
              </a:rPr>
              <a:t>Πατήστε για </a:t>
            </a:r>
            <a:r>
              <a:rPr b="0" lang="el-GR" sz="4400" spc="-1" strike="noStrike">
                <a:solidFill>
                  <a:srgbClr val="000000"/>
                </a:solidFill>
                <a:latin typeface="Arial"/>
              </a:rPr>
              <a:t>επεξεργασία </a:t>
            </a:r>
            <a:r>
              <a:rPr b="0" lang="el-GR" sz="4400" spc="-1" strike="noStrike">
                <a:solidFill>
                  <a:srgbClr val="000000"/>
                </a:solidFill>
                <a:latin typeface="Arial"/>
              </a:rPr>
              <a:t>της μορφής </a:t>
            </a:r>
            <a:r>
              <a:rPr b="0" lang="el-GR" sz="4400" spc="-1" strike="noStrike">
                <a:solidFill>
                  <a:srgbClr val="000000"/>
                </a:solidFill>
                <a:latin typeface="Arial"/>
              </a:rPr>
              <a:t>κειμένου του </a:t>
            </a:r>
            <a:r>
              <a:rPr b="0" lang="el-GR" sz="4400" spc="-1" strike="noStrike">
                <a:solidFill>
                  <a:srgbClr val="000000"/>
                </a:solidFill>
                <a:latin typeface="Arial"/>
              </a:rPr>
              <a:t>τίτλου</a:t>
            </a:r>
            <a:endParaRPr b="0" lang="el-GR" sz="4400" spc="-1" strike="noStrike">
              <a:solidFill>
                <a:srgbClr val="000000"/>
              </a:solidFill>
              <a:latin typeface="Arial"/>
            </a:endParaRPr>
          </a:p>
        </p:txBody>
      </p:sp>
      <p:sp>
        <p:nvSpPr>
          <p:cNvPr id="1" name="PlaceHolder 2"/>
          <p:cNvSpPr>
            <a:spLocks noGrp="1"/>
          </p:cNvSpPr>
          <p:nvPr>
            <p:ph type="body"/>
          </p:nvPr>
        </p:nvSpPr>
        <p:spPr>
          <a:xfrm>
            <a:off x="609480" y="1604520"/>
            <a:ext cx="10972080" cy="3976920"/>
          </a:xfrm>
          <a:prstGeom prst="rect">
            <a:avLst/>
          </a:prstGeom>
        </p:spPr>
        <p:txBody>
          <a:bodyPr lIns="0" rIns="0" tIns="0" bIns="0">
            <a:normAutofit/>
          </a:bodyPr>
          <a:p>
            <a:pPr marL="432000" indent="-324000" algn="ctr">
              <a:spcBef>
                <a:spcPts val="1417"/>
              </a:spcBef>
              <a:buClr>
                <a:srgbClr val="000000"/>
              </a:buClr>
              <a:buSzPct val="45000"/>
              <a:buFont typeface="Wingdings" charset="2"/>
              <a:buChar char=""/>
            </a:pPr>
            <a:r>
              <a:rPr b="0" lang="el-GR" sz="2800" spc="-1" strike="noStrike">
                <a:solidFill>
                  <a:srgbClr val="000000"/>
                </a:solidFill>
                <a:latin typeface="Arial"/>
              </a:rPr>
              <a:t>Πατήστε για επεξεργασία της μορφής κειμένου διάρθρωσης</a:t>
            </a:r>
            <a:endParaRPr b="0" lang="el-GR" sz="2800" spc="-1" strike="noStrike">
              <a:solidFill>
                <a:srgbClr val="000000"/>
              </a:solidFill>
              <a:latin typeface="Arial"/>
            </a:endParaRPr>
          </a:p>
          <a:p>
            <a:pPr lvl="1" marL="864000" indent="-324000" algn="ctr">
              <a:spcBef>
                <a:spcPts val="1134"/>
              </a:spcBef>
              <a:buClr>
                <a:srgbClr val="000000"/>
              </a:buClr>
              <a:buSzPct val="75000"/>
              <a:buFont typeface="Symbol" charset="2"/>
              <a:buChar char=""/>
            </a:pPr>
            <a:r>
              <a:rPr b="0" lang="el-GR" sz="2800" spc="-1" strike="noStrike">
                <a:solidFill>
                  <a:srgbClr val="000000"/>
                </a:solidFill>
                <a:latin typeface="Arial"/>
              </a:rPr>
              <a:t>Δεύτερο επίπεδο διάρθρωσης</a:t>
            </a:r>
            <a:endParaRPr b="0" lang="el-GR" sz="2800" spc="-1" strike="noStrike">
              <a:solidFill>
                <a:srgbClr val="000000"/>
              </a:solidFill>
              <a:latin typeface="Arial"/>
            </a:endParaRPr>
          </a:p>
          <a:p>
            <a:pPr lvl="2" marL="1296000" indent="-288000" algn="ctr">
              <a:spcBef>
                <a:spcPts val="850"/>
              </a:spcBef>
              <a:buClr>
                <a:srgbClr val="000000"/>
              </a:buClr>
              <a:buSzPct val="45000"/>
              <a:buFont typeface="Wingdings" charset="2"/>
              <a:buChar char=""/>
            </a:pPr>
            <a:r>
              <a:rPr b="0" lang="el-GR" sz="2800" spc="-1" strike="noStrike">
                <a:solidFill>
                  <a:srgbClr val="000000"/>
                </a:solidFill>
                <a:latin typeface="Arial"/>
              </a:rPr>
              <a:t>Τρίτο επίπεδο διάρθρωσης</a:t>
            </a:r>
            <a:endParaRPr b="0" lang="el-GR" sz="2800" spc="-1" strike="noStrike">
              <a:solidFill>
                <a:srgbClr val="000000"/>
              </a:solidFill>
              <a:latin typeface="Arial"/>
            </a:endParaRPr>
          </a:p>
          <a:p>
            <a:pPr lvl="3" marL="1728000" indent="-216000" algn="ctr">
              <a:spcBef>
                <a:spcPts val="567"/>
              </a:spcBef>
              <a:buClr>
                <a:srgbClr val="000000"/>
              </a:buClr>
              <a:buSzPct val="75000"/>
              <a:buFont typeface="Symbol" charset="2"/>
              <a:buChar char=""/>
            </a:pPr>
            <a:r>
              <a:rPr b="0" lang="el-GR" sz="2800" spc="-1" strike="noStrike">
                <a:solidFill>
                  <a:srgbClr val="000000"/>
                </a:solidFill>
                <a:latin typeface="Arial"/>
              </a:rPr>
              <a:t>Τέταρτο επίπεδο διάρθρωσης</a:t>
            </a:r>
            <a:endParaRPr b="0" lang="el-GR" sz="2800" spc="-1" strike="noStrike">
              <a:solidFill>
                <a:srgbClr val="000000"/>
              </a:solidFill>
              <a:latin typeface="Arial"/>
            </a:endParaRPr>
          </a:p>
          <a:p>
            <a:pPr lvl="4" marL="2160000" indent="-216000" algn="ctr">
              <a:spcBef>
                <a:spcPts val="283"/>
              </a:spcBef>
              <a:buClr>
                <a:srgbClr val="000000"/>
              </a:buClr>
              <a:buSzPct val="45000"/>
              <a:buFont typeface="Wingdings" charset="2"/>
              <a:buChar char=""/>
            </a:pPr>
            <a:r>
              <a:rPr b="0" lang="el-GR" sz="2800" spc="-1" strike="noStrike">
                <a:solidFill>
                  <a:srgbClr val="000000"/>
                </a:solidFill>
                <a:latin typeface="Arial"/>
              </a:rPr>
              <a:t>Πέμπτο επίπεδο διάρθρωσης</a:t>
            </a:r>
            <a:endParaRPr b="0" lang="el-GR" sz="2800" spc="-1" strike="noStrike">
              <a:solidFill>
                <a:srgbClr val="000000"/>
              </a:solidFill>
              <a:latin typeface="Arial"/>
            </a:endParaRPr>
          </a:p>
          <a:p>
            <a:pPr lvl="5" marL="2592000" indent="-216000" algn="ctr">
              <a:spcBef>
                <a:spcPts val="283"/>
              </a:spcBef>
              <a:buClr>
                <a:srgbClr val="000000"/>
              </a:buClr>
              <a:buSzPct val="45000"/>
              <a:buFont typeface="Wingdings" charset="2"/>
              <a:buChar char=""/>
            </a:pPr>
            <a:r>
              <a:rPr b="0" lang="el-GR" sz="2800" spc="-1" strike="noStrike">
                <a:solidFill>
                  <a:srgbClr val="000000"/>
                </a:solidFill>
                <a:latin typeface="Arial"/>
              </a:rPr>
              <a:t>Έκτο επίπεδο διάρθρωσης</a:t>
            </a:r>
            <a:endParaRPr b="0" lang="el-GR" sz="2800" spc="-1" strike="noStrike">
              <a:solidFill>
                <a:srgbClr val="000000"/>
              </a:solidFill>
              <a:latin typeface="Arial"/>
            </a:endParaRPr>
          </a:p>
          <a:p>
            <a:pPr lvl="6" marL="3024000" indent="-216000" algn="ctr">
              <a:spcBef>
                <a:spcPts val="283"/>
              </a:spcBef>
              <a:buClr>
                <a:srgbClr val="000000"/>
              </a:buClr>
              <a:buSzPct val="45000"/>
              <a:buFont typeface="Wingdings" charset="2"/>
              <a:buChar char=""/>
            </a:pPr>
            <a:r>
              <a:rPr b="0" lang="el-GR" sz="2800" spc="-1" strike="noStrike">
                <a:solidFill>
                  <a:srgbClr val="000000"/>
                </a:solidFill>
                <a:latin typeface="Arial"/>
              </a:rPr>
              <a:t>Έβδομο επίπεδο διάρθρωσης</a:t>
            </a:r>
            <a:endParaRPr b="0" lang="el-GR" sz="28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609480" y="273600"/>
            <a:ext cx="10972440" cy="1144800"/>
          </a:xfrm>
          <a:prstGeom prst="rect">
            <a:avLst/>
          </a:prstGeom>
        </p:spPr>
        <p:txBody>
          <a:bodyPr lIns="0" rIns="0" tIns="0" bIns="0" anchor="ctr">
            <a:noAutofit/>
          </a:bodyPr>
          <a:p>
            <a:r>
              <a:rPr b="0" lang="el-GR" sz="1800" spc="-1" strike="noStrike">
                <a:solidFill>
                  <a:srgbClr val="000000"/>
                </a:solidFill>
                <a:latin typeface="Arial"/>
              </a:rPr>
              <a:t>Πατήστε για επεξεργασία της μορφής κειμένου του τίτλου</a:t>
            </a:r>
            <a:endParaRPr b="0" lang="el-GR" sz="1800" spc="-1" strike="noStrike">
              <a:solidFill>
                <a:srgbClr val="000000"/>
              </a:solidFill>
              <a:latin typeface="Arial"/>
            </a:endParaRPr>
          </a:p>
        </p:txBody>
      </p:sp>
      <p:sp>
        <p:nvSpPr>
          <p:cNvPr id="39" name="PlaceHolder 2"/>
          <p:cNvSpPr>
            <a:spLocks noGrp="1"/>
          </p:cNvSpPr>
          <p:nvPr>
            <p:ph type="body"/>
          </p:nvPr>
        </p:nvSpPr>
        <p:spPr>
          <a:xfrm>
            <a:off x="609480" y="1604520"/>
            <a:ext cx="109724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l-GR" sz="2800" spc="-1" strike="noStrike">
                <a:solidFill>
                  <a:srgbClr val="000000"/>
                </a:solidFill>
                <a:latin typeface="Arial"/>
              </a:rPr>
              <a:t>Πατήστε για επεξεργασία της μορφής κειμένου διάρθρωσης</a:t>
            </a:r>
            <a:endParaRPr b="0" lang="el-GR"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l-GR" sz="2000" spc="-1" strike="noStrike">
                <a:solidFill>
                  <a:srgbClr val="000000"/>
                </a:solidFill>
                <a:latin typeface="Arial"/>
              </a:rPr>
              <a:t>Δεύτερο επίπεδο διάρθρωσης</a:t>
            </a:r>
            <a:endParaRPr b="0" lang="el-GR"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l-GR" sz="1800" spc="-1" strike="noStrike">
                <a:solidFill>
                  <a:srgbClr val="000000"/>
                </a:solidFill>
                <a:latin typeface="Arial"/>
              </a:rPr>
              <a:t>Τρίτο επίπεδο διάρθρωσης</a:t>
            </a:r>
            <a:endParaRPr b="0" lang="el-GR"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l-GR" sz="1800" spc="-1" strike="noStrike">
                <a:solidFill>
                  <a:srgbClr val="000000"/>
                </a:solidFill>
                <a:latin typeface="Arial"/>
              </a:rPr>
              <a:t>Τέταρτο επίπεδο διάρθρωσης</a:t>
            </a:r>
            <a:endParaRPr b="0" lang="el-GR"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l-GR" sz="2000" spc="-1" strike="noStrike">
                <a:solidFill>
                  <a:srgbClr val="000000"/>
                </a:solidFill>
                <a:latin typeface="Arial"/>
              </a:rPr>
              <a:t>Πέμπτο επίπεδο διάρθρωσης</a:t>
            </a:r>
            <a:endParaRPr b="0" lang="el-GR"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l-GR" sz="2000" spc="-1" strike="noStrike">
                <a:solidFill>
                  <a:srgbClr val="000000"/>
                </a:solidFill>
                <a:latin typeface="Arial"/>
              </a:rPr>
              <a:t>Έκτο επίπεδο διάρθρωσης</a:t>
            </a:r>
            <a:endParaRPr b="0" lang="el-GR"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l-GR" sz="2000" spc="-1" strike="noStrike">
                <a:solidFill>
                  <a:srgbClr val="000000"/>
                </a:solidFill>
                <a:latin typeface="Arial"/>
              </a:rPr>
              <a:t>Έβδομο επίπεδο διάρθρωσης</a:t>
            </a:r>
            <a:endParaRPr b="0" lang="el-GR"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609480" y="273600"/>
            <a:ext cx="10972440" cy="1144800"/>
          </a:xfrm>
          <a:prstGeom prst="rect">
            <a:avLst/>
          </a:prstGeom>
        </p:spPr>
        <p:txBody>
          <a:bodyPr lIns="0" rIns="0" tIns="0" bIns="0" anchor="ctr">
            <a:noAutofit/>
          </a:bodyPr>
          <a:p>
            <a:r>
              <a:rPr b="0" lang="el-GR" sz="1800" spc="-1" strike="noStrike">
                <a:solidFill>
                  <a:srgbClr val="000000"/>
                </a:solidFill>
                <a:latin typeface="Arial"/>
              </a:rPr>
              <a:t>Πατήστε για επεξεργασία της μορφής κειμένου του τίτλου</a:t>
            </a:r>
            <a:endParaRPr b="0" lang="el-GR" sz="1800" spc="-1" strike="noStrike">
              <a:solidFill>
                <a:srgbClr val="000000"/>
              </a:solidFill>
              <a:latin typeface="Arial"/>
            </a:endParaRPr>
          </a:p>
        </p:txBody>
      </p:sp>
      <p:sp>
        <p:nvSpPr>
          <p:cNvPr id="77" name="PlaceHolder 2"/>
          <p:cNvSpPr>
            <a:spLocks noGrp="1"/>
          </p:cNvSpPr>
          <p:nvPr>
            <p:ph type="body"/>
          </p:nvPr>
        </p:nvSpPr>
        <p:spPr>
          <a:xfrm>
            <a:off x="609480" y="1604520"/>
            <a:ext cx="109724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l-GR" sz="2800" spc="-1" strike="noStrike">
                <a:solidFill>
                  <a:srgbClr val="000000"/>
                </a:solidFill>
                <a:latin typeface="Arial"/>
              </a:rPr>
              <a:t>Πατήστε για επεξεργασία της μορφής κειμένου διάρθρωσης</a:t>
            </a:r>
            <a:endParaRPr b="0" lang="el-GR"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l-GR" sz="2000" spc="-1" strike="noStrike">
                <a:solidFill>
                  <a:srgbClr val="000000"/>
                </a:solidFill>
                <a:latin typeface="Arial"/>
              </a:rPr>
              <a:t>Δεύτερο επίπεδο διάρθρωσης</a:t>
            </a:r>
            <a:endParaRPr b="0" lang="el-GR"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l-GR" sz="1800" spc="-1" strike="noStrike">
                <a:solidFill>
                  <a:srgbClr val="000000"/>
                </a:solidFill>
                <a:latin typeface="Arial"/>
              </a:rPr>
              <a:t>Τρίτο επίπεδο διάρθρωσης</a:t>
            </a:r>
            <a:endParaRPr b="0" lang="el-GR"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l-GR" sz="1800" spc="-1" strike="noStrike">
                <a:solidFill>
                  <a:srgbClr val="000000"/>
                </a:solidFill>
                <a:latin typeface="Arial"/>
              </a:rPr>
              <a:t>Τέταρτο επίπεδο διάρθρωσης</a:t>
            </a:r>
            <a:endParaRPr b="0" lang="el-GR"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l-GR" sz="2000" spc="-1" strike="noStrike">
                <a:solidFill>
                  <a:srgbClr val="000000"/>
                </a:solidFill>
                <a:latin typeface="Arial"/>
              </a:rPr>
              <a:t>Πέμπτο επίπεδο διάρθρωσης</a:t>
            </a:r>
            <a:endParaRPr b="0" lang="el-GR"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l-GR" sz="2000" spc="-1" strike="noStrike">
                <a:solidFill>
                  <a:srgbClr val="000000"/>
                </a:solidFill>
                <a:latin typeface="Arial"/>
              </a:rPr>
              <a:t>Έκτο επίπεδο διάρθρωσης</a:t>
            </a:r>
            <a:endParaRPr b="0" lang="el-GR"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l-GR" sz="2000" spc="-1" strike="noStrike">
                <a:solidFill>
                  <a:srgbClr val="000000"/>
                </a:solidFill>
                <a:latin typeface="Arial"/>
              </a:rPr>
              <a:t>Έβδομο επίπεδο διάρθρωσης</a:t>
            </a:r>
            <a:endParaRPr b="0" lang="el-GR"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14" name="CustomShape 1"/>
          <p:cNvSpPr/>
          <p:nvPr/>
        </p:nvSpPr>
        <p:spPr>
          <a:xfrm>
            <a:off x="0" y="0"/>
            <a:ext cx="12191040" cy="685692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sp>
      <p:pic>
        <p:nvPicPr>
          <p:cNvPr id="115" name="Picture 16" descr=""/>
          <p:cNvPicPr/>
          <p:nvPr/>
        </p:nvPicPr>
        <p:blipFill>
          <a:blip r:embed="rId1">
            <a:alphaModFix amt="50000"/>
          </a:blip>
          <a:stretch/>
        </p:blipFill>
        <p:spPr>
          <a:xfrm>
            <a:off x="0" y="0"/>
            <a:ext cx="12191040" cy="6856920"/>
          </a:xfrm>
          <a:prstGeom prst="rect">
            <a:avLst/>
          </a:prstGeom>
          <a:ln>
            <a:noFill/>
          </a:ln>
        </p:spPr>
      </p:pic>
      <p:sp>
        <p:nvSpPr>
          <p:cNvPr id="116" name="CustomShape 2"/>
          <p:cNvSpPr/>
          <p:nvPr/>
        </p:nvSpPr>
        <p:spPr>
          <a:xfrm>
            <a:off x="1682280" y="1613160"/>
            <a:ext cx="9142920" cy="166500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r>
              <a:rPr b="0" lang="el-GR" sz="3600" spc="-1" strike="noStrike">
                <a:solidFill>
                  <a:srgbClr val="ffffff"/>
                </a:solidFill>
                <a:latin typeface="Calibri"/>
                <a:ea typeface="Songti SC"/>
              </a:rPr>
              <a:t>Οι πολιτικές Καινοτομίας στο νησιωτικό χώρο. Η εμπειρία από το 2014-2020 και σκέψεις για τη νέα προγραμματική περίοδο</a:t>
            </a:r>
            <a:endParaRPr b="0" lang="el-GR" sz="3600" spc="-1" strike="noStrike">
              <a:latin typeface="Arial"/>
            </a:endParaRPr>
          </a:p>
        </p:txBody>
      </p:sp>
      <p:sp>
        <p:nvSpPr>
          <p:cNvPr id="117" name="CustomShape 3"/>
          <p:cNvSpPr/>
          <p:nvPr/>
        </p:nvSpPr>
        <p:spPr>
          <a:xfrm>
            <a:off x="1523880" y="4891320"/>
            <a:ext cx="9142920" cy="1097280"/>
          </a:xfrm>
          <a:prstGeom prst="rect">
            <a:avLst/>
          </a:prstGeom>
          <a:noFill/>
          <a:ln>
            <a:noFill/>
          </a:ln>
        </p:spPr>
        <p:style>
          <a:lnRef idx="0"/>
          <a:fillRef idx="0"/>
          <a:effectRef idx="0"/>
          <a:fontRef idx="minor"/>
        </p:style>
        <p:txBody>
          <a:bodyPr lIns="90000" rIns="90000" tIns="45000" bIns="45000">
            <a:normAutofit/>
          </a:bodyPr>
          <a:p>
            <a:pPr algn="ctr">
              <a:lnSpc>
                <a:spcPct val="90000"/>
              </a:lnSpc>
              <a:spcBef>
                <a:spcPts val="1001"/>
              </a:spcBef>
              <a:tabLst>
                <a:tab algn="l" pos="0"/>
              </a:tabLst>
            </a:pPr>
            <a:r>
              <a:rPr b="0" lang="el-GR" sz="1700" spc="-1" strike="noStrike">
                <a:solidFill>
                  <a:srgbClr val="ffffff"/>
                </a:solidFill>
                <a:latin typeface="Calibri"/>
                <a:ea typeface="DejaVu Sans"/>
              </a:rPr>
              <a:t>ΠΑΝΑΓΙΩΤΗΣ ΧΡΙΣΤΟΦΑΣ</a:t>
            </a:r>
            <a:endParaRPr b="0" lang="el-GR" sz="1700" spc="-1" strike="noStrike">
              <a:latin typeface="Arial"/>
            </a:endParaRPr>
          </a:p>
          <a:p>
            <a:pPr algn="ctr">
              <a:lnSpc>
                <a:spcPct val="90000"/>
              </a:lnSpc>
              <a:spcBef>
                <a:spcPts val="1001"/>
              </a:spcBef>
              <a:tabLst>
                <a:tab algn="l" pos="0"/>
              </a:tabLst>
            </a:pPr>
            <a:r>
              <a:rPr b="0" lang="el-GR" sz="1700" spc="-1" strike="noStrike">
                <a:solidFill>
                  <a:srgbClr val="ffffff"/>
                </a:solidFill>
                <a:latin typeface="Calibri"/>
                <a:ea typeface="DejaVu Sans"/>
              </a:rPr>
              <a:t>Αντιπεριφερειάρχης Προγραμματισμού, </a:t>
            </a:r>
            <a:endParaRPr b="0" lang="el-GR" sz="1700" spc="-1" strike="noStrike">
              <a:latin typeface="Arial"/>
            </a:endParaRPr>
          </a:p>
          <a:p>
            <a:pPr algn="ctr">
              <a:lnSpc>
                <a:spcPct val="90000"/>
              </a:lnSpc>
              <a:spcBef>
                <a:spcPts val="1001"/>
              </a:spcBef>
              <a:tabLst>
                <a:tab algn="l" pos="0"/>
              </a:tabLst>
            </a:pPr>
            <a:r>
              <a:rPr b="0" lang="el-GR" sz="1700" spc="-1" strike="noStrike">
                <a:solidFill>
                  <a:srgbClr val="ffffff"/>
                </a:solidFill>
                <a:latin typeface="Calibri"/>
                <a:ea typeface="DejaVu Sans"/>
              </a:rPr>
              <a:t>Βιομηχανίας και Ενέργειας Βορείου Αιγαίου</a:t>
            </a:r>
            <a:endParaRPr b="0" lang="el-GR" sz="17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84"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85"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86"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87"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88"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89"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90"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Επιλογές πολιτικής με εργαλείο το ΣΠ1</a:t>
            </a:r>
            <a:br/>
            <a:br/>
            <a:r>
              <a:rPr b="0" lang="el-GR" sz="2000" spc="-1" strike="noStrike">
                <a:solidFill>
                  <a:srgbClr val="ffffff"/>
                </a:solidFill>
                <a:latin typeface="Calibri"/>
                <a:ea typeface="Songti SC"/>
              </a:rPr>
              <a:t>(2/2)</a:t>
            </a:r>
            <a:endParaRPr b="0" lang="el-GR" sz="2000" spc="-1" strike="noStrike">
              <a:latin typeface="Arial"/>
            </a:endParaRPr>
          </a:p>
        </p:txBody>
      </p:sp>
      <p:sp>
        <p:nvSpPr>
          <p:cNvPr id="191"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90000"/>
              </a:lnSpc>
              <a:spcBef>
                <a:spcPts val="1001"/>
              </a:spcBef>
              <a:tabLst>
                <a:tab algn="l" pos="0"/>
              </a:tabLst>
            </a:pPr>
            <a:r>
              <a:rPr b="0" lang="el-GR" sz="2000" spc="-1" strike="noStrike">
                <a:solidFill>
                  <a:srgbClr val="000000"/>
                </a:solidFill>
                <a:latin typeface="Calibri Light"/>
                <a:ea typeface="DejaVu Sans"/>
              </a:rPr>
              <a:t>• </a:t>
            </a:r>
            <a:r>
              <a:rPr b="0" lang="el-GR" sz="2000" spc="-1" strike="noStrike">
                <a:solidFill>
                  <a:srgbClr val="000000"/>
                </a:solidFill>
                <a:latin typeface="Calibri Light"/>
                <a:ea typeface="DejaVu Sans"/>
              </a:rPr>
              <a:t>Δημιουργία ενός φιλικού οικοσυστήματος για τις επιχειρήσεις μέσω μηχανισμών υποστήριξης των ΜΜΕ (από φορείς στήριξης της επιχειρηματικότητας, Κοινωνικούς Εταίρους κ.λπ.), βελτίωσης της πρόσβασης στη χρηματοδότηση και άρσης των εμποδίων στην επιχειρηματικότητα,</a:t>
            </a:r>
            <a:endParaRPr b="0" lang="el-GR" sz="2000" spc="-1" strike="noStrike">
              <a:latin typeface="Arial"/>
            </a:endParaRPr>
          </a:p>
          <a:p>
            <a:pPr>
              <a:lnSpc>
                <a:spcPct val="90000"/>
              </a:lnSpc>
              <a:spcBef>
                <a:spcPts val="1001"/>
              </a:spcBef>
              <a:tabLst>
                <a:tab algn="l" pos="0"/>
              </a:tabLst>
            </a:pPr>
            <a:r>
              <a:rPr b="0" lang="el-GR" sz="2000" spc="-1" strike="noStrike">
                <a:solidFill>
                  <a:srgbClr val="000000"/>
                </a:solidFill>
                <a:latin typeface="Calibri Light"/>
                <a:ea typeface="DejaVu Sans"/>
              </a:rPr>
              <a:t>• </a:t>
            </a:r>
            <a:r>
              <a:rPr b="0" lang="el-GR" sz="2000" spc="-1" strike="noStrike">
                <a:solidFill>
                  <a:srgbClr val="000000"/>
                </a:solidFill>
                <a:latin typeface="Calibri Light"/>
                <a:ea typeface="DejaVu Sans"/>
              </a:rPr>
              <a:t>Προσαρμογή των δεξιοτήτων του ανθρώπινου δυναμικού προκειμένου στο πλαίσιο των κατευθύνσεων της έξυπνης εξειδίκευσης, της βιομηχανικής μετάβασης, και της υποστήριξης του ψηφιακού μετασχηματισμού,</a:t>
            </a:r>
            <a:endParaRPr b="0" lang="el-GR" sz="2000" spc="-1" strike="noStrike">
              <a:latin typeface="Arial"/>
            </a:endParaRPr>
          </a:p>
          <a:p>
            <a:pPr>
              <a:lnSpc>
                <a:spcPct val="90000"/>
              </a:lnSpc>
              <a:spcBef>
                <a:spcPts val="1001"/>
              </a:spcBef>
              <a:tabLst>
                <a:tab algn="l" pos="0"/>
              </a:tabLst>
            </a:pPr>
            <a:r>
              <a:rPr b="0" lang="el-GR" sz="2000" spc="-1" strike="noStrike">
                <a:solidFill>
                  <a:srgbClr val="000000"/>
                </a:solidFill>
                <a:latin typeface="Calibri Light"/>
                <a:ea typeface="DejaVu Sans"/>
              </a:rPr>
              <a:t>• </a:t>
            </a:r>
            <a:r>
              <a:rPr b="0" lang="el-GR" sz="2000" spc="-1" strike="noStrike">
                <a:solidFill>
                  <a:srgbClr val="000000"/>
                </a:solidFill>
                <a:latin typeface="Calibri Light"/>
                <a:ea typeface="DejaVu Sans"/>
              </a:rPr>
              <a:t>Άρση των εμποδίων σε βάρος των ατόμων με αναπηρία στο ψηφιακό περιβάλλον / εφαρμογές, ενίσχυση της έρευνας στο πεδίο της αναπηρίας.</a:t>
            </a:r>
            <a:endParaRPr b="0" lang="el-GR" sz="20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92"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93"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94"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95"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96"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97"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98"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DejaVu Sans"/>
              </a:rPr>
              <a:t>Στόχοι</a:t>
            </a:r>
            <a:endParaRPr b="0" lang="el-GR" sz="4000" spc="-1" strike="noStrike">
              <a:latin typeface="Arial"/>
            </a:endParaRPr>
          </a:p>
        </p:txBody>
      </p:sp>
      <p:sp>
        <p:nvSpPr>
          <p:cNvPr id="199"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90000"/>
              </a:lnSpc>
              <a:spcBef>
                <a:spcPts val="1001"/>
              </a:spcBef>
              <a:tabLst>
                <a:tab algn="l" pos="0"/>
              </a:tabLst>
            </a:pPr>
            <a:r>
              <a:rPr b="0" lang="el-GR" sz="2400" spc="-1" strike="noStrike">
                <a:solidFill>
                  <a:srgbClr val="000000"/>
                </a:solidFill>
                <a:latin typeface="Calibri Light"/>
                <a:ea typeface="DejaVu Sans"/>
              </a:rPr>
              <a:t>Ενίσχυση της ικανότητας έρευνας μέσα από την ανάπτυξη δεξιοτήτων για έξυπνη εξειδίκευση και την υιοθέτηση προηγμένων τεχνολογιών. </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Η κοινωνία, οι επιχειρήσεις, η διοίκηση να αποκομίσουν τα οφέλη ψηφιοποίησης και να προχωρήσουν ακόμη ένα βήμα στο εκσυγχρονισμό τους.</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0"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201"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202"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203"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204"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205"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206"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DejaVu Sans"/>
              </a:rPr>
              <a:t>Προκλήσεις</a:t>
            </a:r>
            <a:endParaRPr b="0" lang="el-GR" sz="4000" spc="-1" strike="noStrike">
              <a:latin typeface="Arial"/>
            </a:endParaRPr>
          </a:p>
        </p:txBody>
      </p:sp>
      <p:sp>
        <p:nvSpPr>
          <p:cNvPr id="207"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90000"/>
              </a:lnSpc>
              <a:spcBef>
                <a:spcPts val="1001"/>
              </a:spcBef>
              <a:tabLst>
                <a:tab algn="l" pos="0"/>
              </a:tabLst>
            </a:pPr>
            <a:r>
              <a:rPr b="0" lang="el-GR" sz="2400" spc="-1" strike="noStrike">
                <a:solidFill>
                  <a:srgbClr val="000000"/>
                </a:solidFill>
                <a:latin typeface="Calibri Light"/>
                <a:ea typeface="DejaVu Sans"/>
              </a:rPr>
              <a:t>Μέγιστη αξιοποίηση του </a:t>
            </a:r>
            <a:r>
              <a:rPr b="0" lang="en-US" sz="2400" spc="-1" strike="noStrike">
                <a:solidFill>
                  <a:srgbClr val="000000"/>
                </a:solidFill>
                <a:latin typeface="Calibri Light"/>
                <a:ea typeface="DejaVu Sans"/>
              </a:rPr>
              <a:t>RIS 3 </a:t>
            </a:r>
            <a:r>
              <a:rPr b="0" lang="el-GR" sz="2400" spc="-1" strike="noStrike">
                <a:solidFill>
                  <a:srgbClr val="000000"/>
                </a:solidFill>
                <a:latin typeface="Calibri Light"/>
                <a:ea typeface="DejaVu Sans"/>
              </a:rPr>
              <a:t>και ενίσχυση των ΠΣΕΚ</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Δημιουργία μηχανισμού παρακολούθησης</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Αξιοποίηση εμπειρίας – καλές πρακτικές</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Ενεργοποίηση επιχειρήσεων, Πανεπιστημίου, ΜΜΕ</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Η μεταφορά του μηνύματος πως η καινοτομία αφορά τον καθέναν</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8" name="CustomShape 1"/>
          <p:cNvSpPr/>
          <p:nvPr/>
        </p:nvSpPr>
        <p:spPr>
          <a:xfrm>
            <a:off x="838080" y="2408040"/>
            <a:ext cx="10514520" cy="2040480"/>
          </a:xfrm>
          <a:prstGeom prst="rect">
            <a:avLst/>
          </a:prstGeom>
          <a:noFill/>
          <a:ln>
            <a:noFill/>
          </a:ln>
        </p:spPr>
        <p:style>
          <a:lnRef idx="0"/>
          <a:fillRef idx="0"/>
          <a:effectRef idx="0"/>
          <a:fontRef idx="minor"/>
        </p:style>
        <p:txBody>
          <a:bodyPr lIns="90000" rIns="90000" tIns="45000" bIns="45000">
            <a:noAutofit/>
          </a:bodyPr>
          <a:p>
            <a:pPr algn="ctr">
              <a:lnSpc>
                <a:spcPct val="90000"/>
              </a:lnSpc>
              <a:spcBef>
                <a:spcPts val="1001"/>
              </a:spcBef>
              <a:tabLst>
                <a:tab algn="l" pos="0"/>
              </a:tabLst>
            </a:pPr>
            <a:r>
              <a:rPr b="0" lang="el-GR" sz="3600" spc="-1" strike="noStrike">
                <a:solidFill>
                  <a:srgbClr val="000000"/>
                </a:solidFill>
                <a:latin typeface="Calibri"/>
                <a:ea typeface="DejaVu Sans"/>
              </a:rPr>
              <a:t>Κάθε μας δράση οφείλει να συμβάλλει στην εξασφάλιση της ανθεκτικότητας της οικονομίας των μικρών κοινωνιών μας και της διατήρησή τους σε ασφαλή επίπεδα.</a:t>
            </a:r>
            <a:endParaRPr b="0" lang="el-GR" sz="36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9"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210"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211"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212"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213"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214"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215"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DejaVu Sans"/>
              </a:rPr>
              <a:t>Απαραίτητα στοιχεία</a:t>
            </a:r>
            <a:endParaRPr b="0" lang="el-GR" sz="4000" spc="-1" strike="noStrike">
              <a:latin typeface="Arial"/>
            </a:endParaRPr>
          </a:p>
        </p:txBody>
      </p:sp>
      <p:sp>
        <p:nvSpPr>
          <p:cNvPr id="216"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90000"/>
              </a:lnSpc>
              <a:spcBef>
                <a:spcPts val="1001"/>
              </a:spcBef>
              <a:tabLst>
                <a:tab algn="l" pos="0"/>
              </a:tabLst>
            </a:pPr>
            <a:r>
              <a:rPr b="0" lang="el-GR" sz="2400" spc="-1" strike="noStrike">
                <a:solidFill>
                  <a:srgbClr val="000000"/>
                </a:solidFill>
                <a:latin typeface="Calibri Light"/>
                <a:ea typeface="DejaVu Sans"/>
              </a:rPr>
              <a:t>Σωστή αξιοποίηση χρόνου και πόρων</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Καινοτόμα σκέψη</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Όραμα και ρεαλισμός</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17" name="CustomShape 1"/>
          <p:cNvSpPr/>
          <p:nvPr/>
        </p:nvSpPr>
        <p:spPr>
          <a:xfrm>
            <a:off x="0" y="0"/>
            <a:ext cx="12191040" cy="685692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sp>
      <p:pic>
        <p:nvPicPr>
          <p:cNvPr id="218" name="Picture 16" descr=""/>
          <p:cNvPicPr/>
          <p:nvPr/>
        </p:nvPicPr>
        <p:blipFill>
          <a:blip r:embed="rId1">
            <a:alphaModFix amt="50000"/>
          </a:blip>
          <a:stretch/>
        </p:blipFill>
        <p:spPr>
          <a:xfrm>
            <a:off x="0" y="0"/>
            <a:ext cx="12191040" cy="6856920"/>
          </a:xfrm>
          <a:prstGeom prst="rect">
            <a:avLst/>
          </a:prstGeom>
          <a:ln>
            <a:noFill/>
          </a:ln>
        </p:spPr>
      </p:pic>
      <p:sp>
        <p:nvSpPr>
          <p:cNvPr id="219" name="CustomShape 2"/>
          <p:cNvSpPr/>
          <p:nvPr/>
        </p:nvSpPr>
        <p:spPr>
          <a:xfrm>
            <a:off x="1523880" y="1122480"/>
            <a:ext cx="9142920" cy="289944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r>
              <a:rPr b="0" lang="el-GR" sz="6000" spc="-1" strike="noStrike">
                <a:solidFill>
                  <a:srgbClr val="ffffff"/>
                </a:solidFill>
                <a:latin typeface="Calibri"/>
                <a:ea typeface="Songti SC"/>
              </a:rPr>
              <a:t>Σας ευχαριστώ!</a:t>
            </a:r>
            <a:endParaRPr b="0" lang="el-GR" sz="60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8"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19" name="CustomShape 2"/>
          <p:cNvSpPr/>
          <p:nvPr/>
        </p:nvSpPr>
        <p:spPr>
          <a:xfrm rot="10800000">
            <a:off x="-9720" y="0"/>
            <a:ext cx="12224880" cy="6867000"/>
          </a:xfrm>
          <a:prstGeom prst="rect">
            <a:avLst/>
          </a:prstGeom>
          <a:gradFill rotWithShape="0">
            <a:gsLst>
              <a:gs pos="0">
                <a:srgbClr val="000000"/>
              </a:gs>
              <a:gs pos="100000">
                <a:srgbClr val="2f5597"/>
              </a:gs>
            </a:gsLst>
            <a:lin ang="15000000"/>
          </a:gradFill>
          <a:ln>
            <a:noFill/>
          </a:ln>
        </p:spPr>
        <p:style>
          <a:lnRef idx="2">
            <a:schemeClr val="accent1">
              <a:shade val="50000"/>
            </a:schemeClr>
          </a:lnRef>
          <a:fillRef idx="1">
            <a:schemeClr val="accent1"/>
          </a:fillRef>
          <a:effectRef idx="0">
            <a:schemeClr val="accent1"/>
          </a:effectRef>
          <a:fontRef idx="minor"/>
        </p:style>
      </p:sp>
      <p:sp>
        <p:nvSpPr>
          <p:cNvPr id="120" name="CustomShape 3"/>
          <p:cNvSpPr/>
          <p:nvPr/>
        </p:nvSpPr>
        <p:spPr>
          <a:xfrm flipH="1" rot="10800000">
            <a:off x="441000" y="1080"/>
            <a:ext cx="11771280" cy="6867000"/>
          </a:xfrm>
          <a:prstGeom prst="rect">
            <a:avLst/>
          </a:prstGeom>
          <a:gradFill rotWithShape="0">
            <a:gsLst>
              <a:gs pos="21000">
                <a:srgbClr val="203864">
                  <a:alpha val="83137"/>
                </a:srgbClr>
              </a:gs>
              <a:gs pos="100000">
                <a:srgbClr val="4472c4">
                  <a:alpha val="0"/>
                </a:srgbClr>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21" name="CustomShape 4"/>
          <p:cNvSpPr/>
          <p:nvPr/>
        </p:nvSpPr>
        <p:spPr>
          <a:xfrm rot="10800000">
            <a:off x="-12960" y="0"/>
            <a:ext cx="3622320" cy="6867000"/>
          </a:xfrm>
          <a:prstGeom prst="rect">
            <a:avLst/>
          </a:prstGeom>
          <a:gradFill rotWithShape="0">
            <a:gsLst>
              <a:gs pos="1000">
                <a:srgbClr val="000000">
                  <a:alpha val="41176"/>
                </a:srgbClr>
              </a:gs>
              <a:gs pos="100000">
                <a:srgbClr val="2f5597">
                  <a:alpha val="0"/>
                </a:srgbClr>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22" name="CustomShape 5"/>
          <p:cNvSpPr/>
          <p:nvPr/>
        </p:nvSpPr>
        <p:spPr>
          <a:xfrm flipH="1">
            <a:off x="-17280" y="0"/>
            <a:ext cx="12232440" cy="6867000"/>
          </a:xfrm>
          <a:prstGeom prst="rect">
            <a:avLst/>
          </a:prstGeom>
          <a:gradFill rotWithShape="0">
            <a:gsLst>
              <a:gs pos="3000">
                <a:srgbClr val="2f5597">
                  <a:alpha val="0"/>
                </a:srgbClr>
              </a:gs>
              <a:gs pos="100000">
                <a:srgbClr val="000000">
                  <a:alpha val="73333"/>
                </a:srgbClr>
              </a:gs>
            </a:gsLst>
            <a:lin ang="15000000"/>
          </a:gradFill>
          <a:ln>
            <a:noFill/>
          </a:ln>
        </p:spPr>
        <p:style>
          <a:lnRef idx="2">
            <a:schemeClr val="accent1">
              <a:shade val="50000"/>
            </a:schemeClr>
          </a:lnRef>
          <a:fillRef idx="1">
            <a:schemeClr val="accent1"/>
          </a:fillRef>
          <a:effectRef idx="0">
            <a:schemeClr val="accent1"/>
          </a:effectRef>
          <a:fontRef idx="minor"/>
        </p:style>
      </p:sp>
      <p:sp>
        <p:nvSpPr>
          <p:cNvPr id="123" name="CustomShape 6"/>
          <p:cNvSpPr/>
          <p:nvPr/>
        </p:nvSpPr>
        <p:spPr>
          <a:xfrm flipH="1" rot="5400000">
            <a:off x="4482360" y="-860760"/>
            <a:ext cx="6860880" cy="8596800"/>
          </a:xfrm>
          <a:prstGeom prst="rect">
            <a:avLst/>
          </a:prstGeom>
          <a:gradFill rotWithShape="0">
            <a:gsLst>
              <a:gs pos="3000">
                <a:srgbClr val="2f5597">
                  <a:alpha val="0"/>
                </a:srgbClr>
              </a:gs>
              <a:gs pos="100000">
                <a:srgbClr val="000000">
                  <a:alpha val="27058"/>
                </a:srgbClr>
              </a:gs>
            </a:gsLst>
            <a:lin ang="2400000"/>
          </a:gradFill>
          <a:ln>
            <a:noFill/>
          </a:ln>
        </p:spPr>
        <p:style>
          <a:lnRef idx="2">
            <a:schemeClr val="accent1">
              <a:shade val="50000"/>
            </a:schemeClr>
          </a:lnRef>
          <a:fillRef idx="1">
            <a:schemeClr val="accent1"/>
          </a:fillRef>
          <a:effectRef idx="0">
            <a:schemeClr val="accent1"/>
          </a:effectRef>
          <a:fontRef idx="minor"/>
        </p:style>
      </p:sp>
      <p:sp>
        <p:nvSpPr>
          <p:cNvPr id="124" name="CustomShape 7"/>
          <p:cNvSpPr/>
          <p:nvPr/>
        </p:nvSpPr>
        <p:spPr>
          <a:xfrm rot="5993400">
            <a:off x="1188000" y="1087920"/>
            <a:ext cx="4966560" cy="4987440"/>
          </a:xfrm>
          <a:prstGeom prst="ellipse">
            <a:avLst/>
          </a:prstGeom>
          <a:gradFill rotWithShape="0">
            <a:gsLst>
              <a:gs pos="15000">
                <a:srgbClr val="8faadc">
                  <a:alpha val="0"/>
                </a:srgbClr>
              </a:gs>
              <a:gs pos="100000">
                <a:srgbClr val="4472c4">
                  <a:alpha val="26274"/>
                </a:srgbClr>
              </a:gs>
            </a:gsLst>
            <a:lin ang="19206000"/>
          </a:gradFill>
          <a:ln>
            <a:noFill/>
          </a:ln>
        </p:spPr>
        <p:style>
          <a:lnRef idx="2">
            <a:schemeClr val="accent1">
              <a:shade val="50000"/>
            </a:schemeClr>
          </a:lnRef>
          <a:fillRef idx="1">
            <a:schemeClr val="accent1"/>
          </a:fillRef>
          <a:effectRef idx="0">
            <a:schemeClr val="accent1"/>
          </a:effectRef>
          <a:fontRef idx="minor"/>
        </p:style>
      </p:sp>
      <p:sp>
        <p:nvSpPr>
          <p:cNvPr id="125" name="CustomShape 8"/>
          <p:cNvSpPr/>
          <p:nvPr/>
        </p:nvSpPr>
        <p:spPr>
          <a:xfrm>
            <a:off x="4162680" y="819000"/>
            <a:ext cx="6713640" cy="317772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n-US" sz="4800" spc="-1" strike="noStrike">
                <a:solidFill>
                  <a:srgbClr val="ffffff"/>
                </a:solidFill>
                <a:latin typeface="Calibri Light"/>
                <a:ea typeface="DejaVu Sans"/>
              </a:rPr>
              <a:t>Η περίοδος 2014 - 2020</a:t>
            </a:r>
            <a:endParaRPr b="0" lang="el-GR" sz="4800" spc="-1" strike="noStrike">
              <a:latin typeface="Arial"/>
            </a:endParaRPr>
          </a:p>
        </p:txBody>
      </p:sp>
      <p:sp>
        <p:nvSpPr>
          <p:cNvPr id="126" name="CustomShape 9"/>
          <p:cNvSpPr/>
          <p:nvPr/>
        </p:nvSpPr>
        <p:spPr>
          <a:xfrm flipH="1">
            <a:off x="-1440" y="4490280"/>
            <a:ext cx="12216600" cy="2376720"/>
          </a:xfrm>
          <a:prstGeom prst="rect">
            <a:avLst/>
          </a:prstGeom>
          <a:gradFill rotWithShape="0">
            <a:gsLst>
              <a:gs pos="1000">
                <a:srgbClr val="000000">
                  <a:alpha val="34117"/>
                </a:srgbClr>
              </a:gs>
              <a:gs pos="100000">
                <a:srgbClr val="2f5597">
                  <a:alpha val="50196"/>
                </a:srgbClr>
              </a:gs>
            </a:gsLst>
            <a:lin ang="8400000"/>
          </a:gradFill>
          <a:ln>
            <a:noFill/>
          </a:ln>
        </p:spPr>
        <p:style>
          <a:lnRef idx="2">
            <a:schemeClr val="accent1">
              <a:shade val="50000"/>
            </a:schemeClr>
          </a:lnRef>
          <a:fillRef idx="1">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7"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28"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29"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30"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31"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32"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33"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Η πρόκληση</a:t>
            </a:r>
            <a:endParaRPr b="0" lang="el-GR" sz="4000" spc="-1" strike="noStrike">
              <a:latin typeface="Arial"/>
            </a:endParaRPr>
          </a:p>
        </p:txBody>
      </p:sp>
      <p:sp>
        <p:nvSpPr>
          <p:cNvPr id="134"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100000"/>
              </a:lnSpc>
              <a:spcBef>
                <a:spcPts val="1001"/>
              </a:spcBef>
              <a:tabLst>
                <a:tab algn="l" pos="0"/>
              </a:tabLst>
            </a:pPr>
            <a:r>
              <a:rPr b="0" lang="el-GR" sz="2400" spc="-1" strike="noStrike">
                <a:solidFill>
                  <a:srgbClr val="000000"/>
                </a:solidFill>
                <a:latin typeface="Calibri Light"/>
                <a:ea typeface="DejaVu Sans"/>
              </a:rPr>
              <a:t>Η έξυπνη ανάπτυξη βασισμένη στην γνώση και την καινοτομία που θα στηριζόταν ιδανικά σε μία πράσινη, ανταγωνιστική οικονομία με αποδοτική χρήση των φυσικών πόρων, οικονομία που θα ενισχυθεί περισσότερο με την κατάλληλη στήριξη, στην οποία και θα προείχε η ενίσχυση της απασχόλησης προσφέροντας ασφάλεια και κοινωνική συνοχή.</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35"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36"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37"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38"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39"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40"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41"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Στρατηγική Έξυπνης Εξειδίκευσης Βορείου Αιγαίου 2014-2020 (RIS 3)</a:t>
            </a:r>
            <a:endParaRPr b="0" lang="el-GR" sz="4000" spc="-1" strike="noStrike">
              <a:latin typeface="Arial"/>
            </a:endParaRPr>
          </a:p>
        </p:txBody>
      </p:sp>
      <p:sp>
        <p:nvSpPr>
          <p:cNvPr id="142"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a:lnSpc>
                <a:spcPct val="90000"/>
              </a:lnSpc>
              <a:spcBef>
                <a:spcPts val="1001"/>
              </a:spcBef>
              <a:tabLst>
                <a:tab algn="l" pos="0"/>
              </a:tabLst>
            </a:pPr>
            <a:r>
              <a:rPr b="0" lang="el-GR" sz="2400" spc="-1" strike="noStrike">
                <a:solidFill>
                  <a:srgbClr val="000000"/>
                </a:solidFill>
                <a:latin typeface="Calibri Light"/>
                <a:ea typeface="DejaVu Sans"/>
              </a:rPr>
              <a:t>Αρχική εκτίμηση 24.800.000 € τα οποία διαμοιράστηκαν σε 4 άξονες:</a:t>
            </a:r>
            <a:endParaRPr b="0" lang="el-GR" sz="2400" spc="-1" strike="noStrike">
              <a:latin typeface="Arial"/>
            </a:endParaRPr>
          </a:p>
          <a:p>
            <a:pPr>
              <a:lnSpc>
                <a:spcPct val="90000"/>
              </a:lnSpc>
              <a:spcBef>
                <a:spcPts val="1001"/>
              </a:spcBef>
              <a:tabLst>
                <a:tab algn="l" pos="0"/>
              </a:tabLst>
            </a:pPr>
            <a:endParaRPr b="0" lang="el-GR" sz="2400" spc="-1" strike="noStrike">
              <a:latin typeface="Arial"/>
            </a:endParaRPr>
          </a:p>
          <a:p>
            <a:pPr marL="514440" indent="-513360">
              <a:lnSpc>
                <a:spcPct val="90000"/>
              </a:lnSpc>
              <a:spcBef>
                <a:spcPts val="1001"/>
              </a:spcBef>
              <a:buClr>
                <a:srgbClr val="000000"/>
              </a:buClr>
              <a:buFont typeface="Calibri Light"/>
              <a:buAutoNum type="arabicPeriod"/>
              <a:tabLst>
                <a:tab algn="l" pos="0"/>
              </a:tabLst>
            </a:pPr>
            <a:r>
              <a:rPr b="0" lang="el-GR" sz="2400" spc="-1" strike="noStrike">
                <a:solidFill>
                  <a:srgbClr val="000000"/>
                </a:solidFill>
                <a:latin typeface="Calibri Light"/>
                <a:ea typeface="Songti SC"/>
              </a:rPr>
              <a:t>«Μηχανισμοί κι μέσα Ενσωμάτωσης της Καινοτομίας και της Επιχειρηματικότητας στην πραγματική Οικονομία» (3.675.000 € -14,82%)</a:t>
            </a:r>
            <a:endParaRPr b="0" lang="el-GR" sz="2400" spc="-1" strike="noStrike">
              <a:latin typeface="Arial"/>
            </a:endParaRPr>
          </a:p>
          <a:p>
            <a:pPr marL="514440" indent="-513360">
              <a:lnSpc>
                <a:spcPct val="90000"/>
              </a:lnSpc>
              <a:spcBef>
                <a:spcPts val="1001"/>
              </a:spcBef>
              <a:buClr>
                <a:srgbClr val="000000"/>
              </a:buClr>
              <a:buFont typeface="Calibri Light"/>
              <a:buAutoNum type="arabicPeriod"/>
              <a:tabLst>
                <a:tab algn="l" pos="0"/>
              </a:tabLst>
            </a:pPr>
            <a:r>
              <a:rPr b="0" lang="el-GR" sz="2400" spc="-1" strike="noStrike">
                <a:solidFill>
                  <a:srgbClr val="000000"/>
                </a:solidFill>
                <a:latin typeface="Calibri Light"/>
                <a:ea typeface="Songti SC"/>
              </a:rPr>
              <a:t>«Ανάπτυξη αγροτοδιατροφικού τομέα» (11.725.000 € - 47,28%)</a:t>
            </a:r>
            <a:endParaRPr b="0" lang="el-GR" sz="2400" spc="-1" strike="noStrike">
              <a:latin typeface="Arial"/>
            </a:endParaRPr>
          </a:p>
          <a:p>
            <a:pPr marL="514440" indent="-513360">
              <a:lnSpc>
                <a:spcPct val="90000"/>
              </a:lnSpc>
              <a:spcBef>
                <a:spcPts val="1001"/>
              </a:spcBef>
              <a:buClr>
                <a:srgbClr val="000000"/>
              </a:buClr>
              <a:buFont typeface="Calibri Light"/>
              <a:buAutoNum type="arabicPeriod"/>
              <a:tabLst>
                <a:tab algn="l" pos="0"/>
              </a:tabLst>
            </a:pPr>
            <a:r>
              <a:rPr b="0" lang="el-GR" sz="2400" spc="-1" strike="noStrike">
                <a:solidFill>
                  <a:srgbClr val="000000"/>
                </a:solidFill>
                <a:latin typeface="Calibri Light"/>
                <a:ea typeface="Songti SC"/>
              </a:rPr>
              <a:t>«Τουρισμός/ Φύση/ Πολιτισμός» (6.850.000 € - 27,62%)</a:t>
            </a:r>
            <a:endParaRPr b="0" lang="el-GR" sz="2400" spc="-1" strike="noStrike">
              <a:latin typeface="Arial"/>
            </a:endParaRPr>
          </a:p>
          <a:p>
            <a:pPr marL="514440" indent="-513360">
              <a:lnSpc>
                <a:spcPct val="90000"/>
              </a:lnSpc>
              <a:spcBef>
                <a:spcPts val="1001"/>
              </a:spcBef>
              <a:buClr>
                <a:srgbClr val="000000"/>
              </a:buClr>
              <a:buFont typeface="Calibri Light"/>
              <a:buAutoNum type="arabicPeriod"/>
              <a:tabLst>
                <a:tab algn="l" pos="0"/>
              </a:tabLst>
            </a:pPr>
            <a:r>
              <a:rPr b="0" lang="el-GR" sz="2400" spc="-1" strike="noStrike">
                <a:solidFill>
                  <a:srgbClr val="000000"/>
                </a:solidFill>
                <a:latin typeface="Calibri Light"/>
                <a:ea typeface="Songti SC"/>
              </a:rPr>
              <a:t>«Νησιά Ίσων Ευκαιριών» (2.550.000 € - 10,28%)</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43"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44"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45"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46"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47"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48"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49"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Υποστηρικτικοί</a:t>
            </a:r>
            <a:br/>
            <a:r>
              <a:rPr b="0" lang="el-GR" sz="4000" spc="-1" strike="noStrike">
                <a:solidFill>
                  <a:srgbClr val="ffffff"/>
                </a:solidFill>
                <a:latin typeface="Calibri"/>
                <a:ea typeface="Songti SC"/>
              </a:rPr>
              <a:t>πυλώνες Μηχανισμός της τετραπλής έλικας </a:t>
            </a:r>
            <a:endParaRPr b="0" lang="el-GR" sz="4000" spc="-1" strike="noStrike">
              <a:latin typeface="Arial"/>
            </a:endParaRPr>
          </a:p>
        </p:txBody>
      </p:sp>
      <p:sp>
        <p:nvSpPr>
          <p:cNvPr id="150"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marL="228600" indent="-227520">
              <a:lnSpc>
                <a:spcPct val="90000"/>
              </a:lnSpc>
              <a:spcBef>
                <a:spcPts val="1001"/>
              </a:spcBef>
              <a:buClr>
                <a:srgbClr val="000000"/>
              </a:buClr>
              <a:buFont typeface="Arial"/>
              <a:buChar char="•"/>
            </a:pPr>
            <a:r>
              <a:rPr b="0" lang="el-GR" sz="3200" spc="-1" strike="noStrike">
                <a:solidFill>
                  <a:srgbClr val="000000"/>
                </a:solidFill>
                <a:latin typeface="Calibri Light"/>
                <a:ea typeface="Songti SC"/>
              </a:rPr>
              <a:t>Επιχειρήσεις</a:t>
            </a:r>
            <a:endParaRPr b="0" lang="el-GR" sz="3200" spc="-1" strike="noStrike">
              <a:latin typeface="Arial"/>
            </a:endParaRPr>
          </a:p>
          <a:p>
            <a:pPr marL="228600" indent="-227520">
              <a:lnSpc>
                <a:spcPct val="90000"/>
              </a:lnSpc>
              <a:spcBef>
                <a:spcPts val="1001"/>
              </a:spcBef>
              <a:buClr>
                <a:srgbClr val="000000"/>
              </a:buClr>
              <a:buFont typeface="Arial"/>
              <a:buChar char="•"/>
            </a:pPr>
            <a:r>
              <a:rPr b="0" lang="el-GR" sz="3200" spc="-1" strike="noStrike">
                <a:solidFill>
                  <a:srgbClr val="000000"/>
                </a:solidFill>
                <a:latin typeface="Calibri Light"/>
                <a:ea typeface="Songti SC"/>
              </a:rPr>
              <a:t>Δημόσιο</a:t>
            </a:r>
            <a:endParaRPr b="0" lang="el-GR" sz="3200" spc="-1" strike="noStrike">
              <a:latin typeface="Arial"/>
            </a:endParaRPr>
          </a:p>
          <a:p>
            <a:pPr marL="228600" indent="-227520">
              <a:lnSpc>
                <a:spcPct val="90000"/>
              </a:lnSpc>
              <a:spcBef>
                <a:spcPts val="1001"/>
              </a:spcBef>
              <a:buClr>
                <a:srgbClr val="000000"/>
              </a:buClr>
              <a:buFont typeface="Arial"/>
              <a:buChar char="•"/>
            </a:pPr>
            <a:r>
              <a:rPr b="0" lang="el-GR" sz="3200" spc="-1" strike="noStrike">
                <a:solidFill>
                  <a:srgbClr val="000000"/>
                </a:solidFill>
                <a:latin typeface="Calibri Light"/>
                <a:ea typeface="Songti SC"/>
              </a:rPr>
              <a:t>Κοινωνία</a:t>
            </a:r>
            <a:endParaRPr b="0" lang="el-GR" sz="3200" spc="-1" strike="noStrike">
              <a:latin typeface="Arial"/>
            </a:endParaRPr>
          </a:p>
          <a:p>
            <a:pPr marL="228600" indent="-227520">
              <a:lnSpc>
                <a:spcPct val="90000"/>
              </a:lnSpc>
              <a:spcBef>
                <a:spcPts val="1001"/>
              </a:spcBef>
              <a:buClr>
                <a:srgbClr val="000000"/>
              </a:buClr>
              <a:buFont typeface="Arial"/>
              <a:buChar char="•"/>
            </a:pPr>
            <a:r>
              <a:rPr b="0" lang="el-GR" sz="3200" spc="-1" strike="noStrike">
                <a:solidFill>
                  <a:srgbClr val="000000"/>
                </a:solidFill>
                <a:latin typeface="Calibri Light"/>
                <a:ea typeface="Songti SC"/>
              </a:rPr>
              <a:t>Ερευνητικός ιστός </a:t>
            </a:r>
            <a:endParaRPr b="0" lang="el-GR" sz="3200" spc="-1" strike="noStrike">
              <a:latin typeface="Arial"/>
            </a:endParaRPr>
          </a:p>
          <a:p>
            <a:pPr marL="360">
              <a:lnSpc>
                <a:spcPct val="90000"/>
              </a:lnSpc>
              <a:spcBef>
                <a:spcPts val="1001"/>
              </a:spcBef>
            </a:pPr>
            <a:endParaRPr b="0" lang="el-GR" sz="32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51"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52"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53"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54"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55"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56"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57"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Δυσκολίες</a:t>
            </a:r>
            <a:br/>
            <a:r>
              <a:rPr b="0" lang="el-GR" sz="4000" spc="-1" strike="noStrike">
                <a:solidFill>
                  <a:srgbClr val="ffffff"/>
                </a:solidFill>
                <a:latin typeface="Calibri"/>
                <a:ea typeface="Songti SC"/>
              </a:rPr>
              <a:t>&amp; εμπόδια</a:t>
            </a:r>
            <a:endParaRPr b="0" lang="el-GR" sz="4000" spc="-1" strike="noStrike">
              <a:latin typeface="Arial"/>
            </a:endParaRPr>
          </a:p>
        </p:txBody>
      </p:sp>
      <p:sp>
        <p:nvSpPr>
          <p:cNvPr id="158"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a:bodyPr>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Η στρατηγική της έξυπνης εξειδίκευσης ήταν πρόσφατη</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Χρόνος &amp; κόστος μελετών</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«Επιχειρηματική ανακάλυψη»</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Έλλειψη εμπειρίας</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Συντονισμός φορέων</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59"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60"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61"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62"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63"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64"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65"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Έργο</a:t>
            </a:r>
            <a:endParaRPr b="0" lang="el-GR" sz="4000" spc="-1" strike="noStrike">
              <a:latin typeface="Arial"/>
            </a:endParaRPr>
          </a:p>
        </p:txBody>
      </p:sp>
      <p:sp>
        <p:nvSpPr>
          <p:cNvPr id="166" name="CustomShape 8"/>
          <p:cNvSpPr/>
          <p:nvPr/>
        </p:nvSpPr>
        <p:spPr>
          <a:xfrm>
            <a:off x="6804720" y="514440"/>
            <a:ext cx="4861440" cy="5545080"/>
          </a:xfrm>
          <a:prstGeom prst="rect">
            <a:avLst/>
          </a:prstGeom>
          <a:noFill/>
          <a:ln>
            <a:noFill/>
          </a:ln>
        </p:spPr>
        <p:style>
          <a:lnRef idx="0"/>
          <a:fillRef idx="0"/>
          <a:effectRef idx="0"/>
          <a:fontRef idx="minor"/>
        </p:style>
        <p:txBody>
          <a:bodyPr lIns="90000" rIns="90000" tIns="45000" bIns="45000" anchor="ctr">
            <a:normAutofit/>
          </a:bodyPr>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Πρότυπο Κέντρο Έρευνας Εφαρμογών Μαστίχας Χίου</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8 επιπλέον εργαστήρια έρευνας και καινοτομίας</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Songti SC"/>
              </a:rPr>
              <a:t>Ενέργειες δημοσιότητας </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DejaVu Sans"/>
              </a:rPr>
              <a:t>Έργα </a:t>
            </a:r>
            <a:r>
              <a:rPr b="0" lang="en-US" sz="2400" spc="-1" strike="noStrike">
                <a:solidFill>
                  <a:srgbClr val="000000"/>
                </a:solidFill>
                <a:latin typeface="Calibri Light"/>
                <a:ea typeface="DejaVu Sans"/>
              </a:rPr>
              <a:t>e-culture</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DejaVu Sans"/>
              </a:rPr>
              <a:t>Έργα </a:t>
            </a:r>
            <a:r>
              <a:rPr b="0" lang="en-US" sz="2400" spc="-1" strike="noStrike">
                <a:solidFill>
                  <a:srgbClr val="000000"/>
                </a:solidFill>
                <a:latin typeface="Calibri Light"/>
                <a:ea typeface="DejaVu Sans"/>
              </a:rPr>
              <a:t>e-health </a:t>
            </a:r>
            <a:endParaRPr b="0" lang="el-GR" sz="2400" spc="-1" strike="noStrike">
              <a:latin typeface="Arial"/>
            </a:endParaRPr>
          </a:p>
          <a:p>
            <a:pPr marL="228600" indent="-227520">
              <a:lnSpc>
                <a:spcPct val="90000"/>
              </a:lnSpc>
              <a:spcBef>
                <a:spcPts val="1001"/>
              </a:spcBef>
              <a:buClr>
                <a:srgbClr val="000000"/>
              </a:buClr>
              <a:buFont typeface="Arial"/>
              <a:buChar char="•"/>
            </a:pPr>
            <a:r>
              <a:rPr b="0" lang="el-GR" sz="2400" spc="-1" strike="noStrike">
                <a:solidFill>
                  <a:srgbClr val="000000"/>
                </a:solidFill>
                <a:latin typeface="Calibri Light"/>
                <a:ea typeface="DejaVu Sans"/>
              </a:rPr>
              <a:t>Προκηρύξεις ιδιωτικών επενδύσεων συνεργασιών με ερευνητές</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7"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68" name="CustomShape 2"/>
          <p:cNvSpPr/>
          <p:nvPr/>
        </p:nvSpPr>
        <p:spPr>
          <a:xfrm rot="10800000">
            <a:off x="-9720" y="0"/>
            <a:ext cx="12224880" cy="6867000"/>
          </a:xfrm>
          <a:prstGeom prst="rect">
            <a:avLst/>
          </a:prstGeom>
          <a:gradFill rotWithShape="0">
            <a:gsLst>
              <a:gs pos="0">
                <a:srgbClr val="000000"/>
              </a:gs>
              <a:gs pos="100000">
                <a:srgbClr val="2f5597"/>
              </a:gs>
            </a:gsLst>
            <a:lin ang="15000000"/>
          </a:gradFill>
          <a:ln>
            <a:noFill/>
          </a:ln>
        </p:spPr>
        <p:style>
          <a:lnRef idx="2">
            <a:schemeClr val="accent1">
              <a:shade val="50000"/>
            </a:schemeClr>
          </a:lnRef>
          <a:fillRef idx="1">
            <a:schemeClr val="accent1"/>
          </a:fillRef>
          <a:effectRef idx="0">
            <a:schemeClr val="accent1"/>
          </a:effectRef>
          <a:fontRef idx="minor"/>
        </p:style>
      </p:sp>
      <p:sp>
        <p:nvSpPr>
          <p:cNvPr id="169" name="CustomShape 3"/>
          <p:cNvSpPr/>
          <p:nvPr/>
        </p:nvSpPr>
        <p:spPr>
          <a:xfrm flipH="1" rot="10800000">
            <a:off x="441000" y="1080"/>
            <a:ext cx="11771280" cy="6867000"/>
          </a:xfrm>
          <a:prstGeom prst="rect">
            <a:avLst/>
          </a:prstGeom>
          <a:gradFill rotWithShape="0">
            <a:gsLst>
              <a:gs pos="21000">
                <a:srgbClr val="203864">
                  <a:alpha val="83137"/>
                </a:srgbClr>
              </a:gs>
              <a:gs pos="100000">
                <a:srgbClr val="4472c4">
                  <a:alpha val="0"/>
                </a:srgbClr>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70" name="CustomShape 4"/>
          <p:cNvSpPr/>
          <p:nvPr/>
        </p:nvSpPr>
        <p:spPr>
          <a:xfrm rot="10800000">
            <a:off x="-12960" y="0"/>
            <a:ext cx="3622320" cy="6867000"/>
          </a:xfrm>
          <a:prstGeom prst="rect">
            <a:avLst/>
          </a:prstGeom>
          <a:gradFill rotWithShape="0">
            <a:gsLst>
              <a:gs pos="1000">
                <a:srgbClr val="000000">
                  <a:alpha val="41176"/>
                </a:srgbClr>
              </a:gs>
              <a:gs pos="100000">
                <a:srgbClr val="2f5597">
                  <a:alpha val="0"/>
                </a:srgbClr>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71" name="CustomShape 5"/>
          <p:cNvSpPr/>
          <p:nvPr/>
        </p:nvSpPr>
        <p:spPr>
          <a:xfrm flipH="1">
            <a:off x="-17280" y="0"/>
            <a:ext cx="12232440" cy="6867000"/>
          </a:xfrm>
          <a:prstGeom prst="rect">
            <a:avLst/>
          </a:prstGeom>
          <a:gradFill rotWithShape="0">
            <a:gsLst>
              <a:gs pos="3000">
                <a:srgbClr val="2f5597">
                  <a:alpha val="0"/>
                </a:srgbClr>
              </a:gs>
              <a:gs pos="100000">
                <a:srgbClr val="000000">
                  <a:alpha val="73333"/>
                </a:srgbClr>
              </a:gs>
            </a:gsLst>
            <a:lin ang="15000000"/>
          </a:gradFill>
          <a:ln>
            <a:noFill/>
          </a:ln>
        </p:spPr>
        <p:style>
          <a:lnRef idx="2">
            <a:schemeClr val="accent1">
              <a:shade val="50000"/>
            </a:schemeClr>
          </a:lnRef>
          <a:fillRef idx="1">
            <a:schemeClr val="accent1"/>
          </a:fillRef>
          <a:effectRef idx="0">
            <a:schemeClr val="accent1"/>
          </a:effectRef>
          <a:fontRef idx="minor"/>
        </p:style>
      </p:sp>
      <p:sp>
        <p:nvSpPr>
          <p:cNvPr id="172" name="CustomShape 6"/>
          <p:cNvSpPr/>
          <p:nvPr/>
        </p:nvSpPr>
        <p:spPr>
          <a:xfrm flipH="1" rot="5400000">
            <a:off x="4482360" y="-860760"/>
            <a:ext cx="6860880" cy="8596800"/>
          </a:xfrm>
          <a:prstGeom prst="rect">
            <a:avLst/>
          </a:prstGeom>
          <a:gradFill rotWithShape="0">
            <a:gsLst>
              <a:gs pos="3000">
                <a:srgbClr val="2f5597">
                  <a:alpha val="0"/>
                </a:srgbClr>
              </a:gs>
              <a:gs pos="100000">
                <a:srgbClr val="000000">
                  <a:alpha val="27058"/>
                </a:srgbClr>
              </a:gs>
            </a:gsLst>
            <a:lin ang="2400000"/>
          </a:gradFill>
          <a:ln>
            <a:noFill/>
          </a:ln>
        </p:spPr>
        <p:style>
          <a:lnRef idx="2">
            <a:schemeClr val="accent1">
              <a:shade val="50000"/>
            </a:schemeClr>
          </a:lnRef>
          <a:fillRef idx="1">
            <a:schemeClr val="accent1"/>
          </a:fillRef>
          <a:effectRef idx="0">
            <a:schemeClr val="accent1"/>
          </a:effectRef>
          <a:fontRef idx="minor"/>
        </p:style>
      </p:sp>
      <p:sp>
        <p:nvSpPr>
          <p:cNvPr id="173" name="CustomShape 7"/>
          <p:cNvSpPr/>
          <p:nvPr/>
        </p:nvSpPr>
        <p:spPr>
          <a:xfrm rot="5993400">
            <a:off x="1188000" y="1087920"/>
            <a:ext cx="4966560" cy="4987440"/>
          </a:xfrm>
          <a:prstGeom prst="ellipse">
            <a:avLst/>
          </a:prstGeom>
          <a:gradFill rotWithShape="0">
            <a:gsLst>
              <a:gs pos="15000">
                <a:srgbClr val="8faadc">
                  <a:alpha val="0"/>
                </a:srgbClr>
              </a:gs>
              <a:gs pos="100000">
                <a:srgbClr val="4472c4">
                  <a:alpha val="26274"/>
                </a:srgbClr>
              </a:gs>
            </a:gsLst>
            <a:lin ang="19206000"/>
          </a:gradFill>
          <a:ln>
            <a:noFill/>
          </a:ln>
        </p:spPr>
        <p:style>
          <a:lnRef idx="2">
            <a:schemeClr val="accent1">
              <a:shade val="50000"/>
            </a:schemeClr>
          </a:lnRef>
          <a:fillRef idx="1">
            <a:schemeClr val="accent1"/>
          </a:fillRef>
          <a:effectRef idx="0">
            <a:schemeClr val="accent1"/>
          </a:effectRef>
          <a:fontRef idx="minor"/>
        </p:style>
      </p:sp>
      <p:sp>
        <p:nvSpPr>
          <p:cNvPr id="174" name="CustomShape 8"/>
          <p:cNvSpPr/>
          <p:nvPr/>
        </p:nvSpPr>
        <p:spPr>
          <a:xfrm>
            <a:off x="4162680" y="819000"/>
            <a:ext cx="6713640" cy="317772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n-US" sz="4800" spc="-1" strike="noStrike">
                <a:solidFill>
                  <a:srgbClr val="ffffff"/>
                </a:solidFill>
                <a:latin typeface="Calibri Light"/>
                <a:ea typeface="DejaVu Sans"/>
              </a:rPr>
              <a:t>Η περίοδος </a:t>
            </a:r>
            <a:r>
              <a:rPr b="0" lang="el-GR" sz="4800" spc="-1" strike="noStrike">
                <a:solidFill>
                  <a:srgbClr val="ffffff"/>
                </a:solidFill>
                <a:latin typeface="Calibri Light"/>
                <a:ea typeface="DejaVu Sans"/>
              </a:rPr>
              <a:t>2021 - 2027</a:t>
            </a:r>
            <a:endParaRPr b="0" lang="el-GR" sz="4800" spc="-1" strike="noStrike">
              <a:latin typeface="Arial"/>
            </a:endParaRPr>
          </a:p>
        </p:txBody>
      </p:sp>
      <p:sp>
        <p:nvSpPr>
          <p:cNvPr id="175" name="CustomShape 9"/>
          <p:cNvSpPr/>
          <p:nvPr/>
        </p:nvSpPr>
        <p:spPr>
          <a:xfrm flipH="1">
            <a:off x="-1440" y="4490280"/>
            <a:ext cx="12216600" cy="2376720"/>
          </a:xfrm>
          <a:prstGeom prst="rect">
            <a:avLst/>
          </a:prstGeom>
          <a:gradFill rotWithShape="0">
            <a:gsLst>
              <a:gs pos="1000">
                <a:srgbClr val="000000">
                  <a:alpha val="34117"/>
                </a:srgbClr>
              </a:gs>
              <a:gs pos="100000">
                <a:srgbClr val="2f5597">
                  <a:alpha val="50196"/>
                </a:srgbClr>
              </a:gs>
            </a:gsLst>
            <a:lin ang="8400000"/>
          </a:gradFill>
          <a:ln>
            <a:noFill/>
          </a:ln>
        </p:spPr>
        <p:style>
          <a:lnRef idx="2">
            <a:schemeClr val="accent1">
              <a:shade val="50000"/>
            </a:schemeClr>
          </a:lnRef>
          <a:fillRef idx="1">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76" name="CustomShape 1"/>
          <p:cNvSpPr/>
          <p:nvPr/>
        </p:nvSpPr>
        <p:spPr>
          <a:xfrm>
            <a:off x="0" y="0"/>
            <a:ext cx="12191040" cy="685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77" name="CustomShape 2"/>
          <p:cNvSpPr/>
          <p:nvPr/>
        </p:nvSpPr>
        <p:spPr>
          <a:xfrm flipH="1" rot="5400000">
            <a:off x="-640080" y="640440"/>
            <a:ext cx="6856920" cy="55782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sp>
      <p:sp>
        <p:nvSpPr>
          <p:cNvPr id="178" name="CustomShape 3"/>
          <p:cNvSpPr/>
          <p:nvPr/>
        </p:nvSpPr>
        <p:spPr>
          <a:xfrm flipH="1" rot="5400000">
            <a:off x="-393840" y="396360"/>
            <a:ext cx="6345000" cy="5574960"/>
          </a:xfrm>
          <a:prstGeom prst="rect">
            <a:avLst/>
          </a:prstGeom>
          <a:gradFill rotWithShape="0">
            <a:gsLst>
              <a:gs pos="1000">
                <a:srgbClr val="4472c4">
                  <a:alpha val="0"/>
                </a:srgbClr>
              </a:gs>
              <a:gs pos="100000">
                <a:srgbClr val="000000">
                  <a:alpha val="0"/>
                </a:srgbClr>
              </a:gs>
            </a:gsLst>
            <a:lin ang="14400000"/>
          </a:gradFill>
          <a:ln>
            <a:noFill/>
          </a:ln>
        </p:spPr>
        <p:style>
          <a:lnRef idx="2">
            <a:schemeClr val="accent1">
              <a:shade val="50000"/>
            </a:schemeClr>
          </a:lnRef>
          <a:fillRef idx="1">
            <a:schemeClr val="accent1"/>
          </a:fillRef>
          <a:effectRef idx="0">
            <a:schemeClr val="accent1"/>
          </a:effectRef>
          <a:fontRef idx="minor"/>
        </p:style>
      </p:sp>
      <p:sp>
        <p:nvSpPr>
          <p:cNvPr id="179" name="CustomShape 4"/>
          <p:cNvSpPr/>
          <p:nvPr/>
        </p:nvSpPr>
        <p:spPr>
          <a:xfrm flipH="1" rot="5400000">
            <a:off x="1527120" y="2819880"/>
            <a:ext cx="2500920" cy="5574960"/>
          </a:xfrm>
          <a:prstGeom prst="rect">
            <a:avLst/>
          </a:prstGeom>
          <a:gradFill rotWithShape="0">
            <a:gsLst>
              <a:gs pos="2000">
                <a:srgbClr val="4472c4">
                  <a:alpha val="29019"/>
                </a:srgbClr>
              </a:gs>
              <a:gs pos="100000">
                <a:srgbClr val="000000">
                  <a:alpha val="30196"/>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80" name="CustomShape 5"/>
          <p:cNvSpPr/>
          <p:nvPr/>
        </p:nvSpPr>
        <p:spPr>
          <a:xfrm flipH="1" rot="5400000">
            <a:off x="-426600" y="853920"/>
            <a:ext cx="6856920" cy="5151240"/>
          </a:xfrm>
          <a:prstGeom prst="rect">
            <a:avLst/>
          </a:prstGeom>
          <a:gradFill rotWithShape="0">
            <a:gsLst>
              <a:gs pos="1000">
                <a:srgbClr val="4472c4">
                  <a:alpha val="11372"/>
                </a:srgbClr>
              </a:gs>
              <a:gs pos="100000">
                <a:srgbClr val="000000">
                  <a:alpha val="0"/>
                </a:srgbClr>
              </a:gs>
            </a:gsLst>
            <a:lin ang="8400000"/>
          </a:gradFill>
          <a:ln>
            <a:noFill/>
          </a:ln>
        </p:spPr>
        <p:style>
          <a:lnRef idx="2">
            <a:schemeClr val="accent1">
              <a:shade val="50000"/>
            </a:schemeClr>
          </a:lnRef>
          <a:fillRef idx="1">
            <a:schemeClr val="accent1"/>
          </a:fillRef>
          <a:effectRef idx="0">
            <a:schemeClr val="accent1"/>
          </a:effectRef>
          <a:fontRef idx="minor"/>
        </p:style>
      </p:sp>
      <p:sp>
        <p:nvSpPr>
          <p:cNvPr id="181" name="CustomShape 6"/>
          <p:cNvSpPr/>
          <p:nvPr/>
        </p:nvSpPr>
        <p:spPr>
          <a:xfrm rot="6097800">
            <a:off x="820080" y="1128240"/>
            <a:ext cx="4317120" cy="4317120"/>
          </a:xfrm>
          <a:prstGeom prst="ellipse">
            <a:avLst/>
          </a:prstGeom>
          <a:gradFill rotWithShape="0">
            <a:gsLst>
              <a:gs pos="39000">
                <a:srgbClr val="4472c4">
                  <a:alpha val="0"/>
                </a:srgbClr>
              </a:gs>
              <a:gs pos="100000">
                <a:srgbClr val="8faadc">
                  <a:alpha val="15294"/>
                </a:srgbClr>
              </a:gs>
            </a:gsLst>
            <a:lin ang="1896000"/>
          </a:gradFill>
          <a:ln>
            <a:noFill/>
          </a:ln>
        </p:spPr>
        <p:style>
          <a:lnRef idx="2">
            <a:schemeClr val="accent1">
              <a:shade val="50000"/>
            </a:schemeClr>
          </a:lnRef>
          <a:fillRef idx="1">
            <a:schemeClr val="accent1"/>
          </a:fillRef>
          <a:effectRef idx="0">
            <a:schemeClr val="accent1"/>
          </a:effectRef>
          <a:fontRef idx="minor"/>
        </p:style>
      </p:sp>
      <p:sp>
        <p:nvSpPr>
          <p:cNvPr id="182" name="CustomShape 7"/>
          <p:cNvSpPr/>
          <p:nvPr/>
        </p:nvSpPr>
        <p:spPr>
          <a:xfrm>
            <a:off x="826560" y="1735200"/>
            <a:ext cx="4228920" cy="3386520"/>
          </a:xfrm>
          <a:prstGeom prst="rect">
            <a:avLst/>
          </a:prstGeom>
          <a:noFill/>
          <a:ln>
            <a:noFill/>
          </a:ln>
        </p:spPr>
        <p:style>
          <a:lnRef idx="0"/>
          <a:fillRef idx="0"/>
          <a:effectRef idx="0"/>
          <a:fontRef idx="minor"/>
        </p:style>
        <p:txBody>
          <a:bodyPr lIns="90000" rIns="90000" tIns="45000" bIns="45000" anchor="ctr">
            <a:normAutofit/>
          </a:bodyPr>
          <a:p>
            <a:pPr algn="r">
              <a:lnSpc>
                <a:spcPct val="90000"/>
              </a:lnSpc>
            </a:pPr>
            <a:r>
              <a:rPr b="0" lang="el-GR" sz="4000" spc="-1" strike="noStrike">
                <a:solidFill>
                  <a:srgbClr val="ffffff"/>
                </a:solidFill>
                <a:latin typeface="Calibri"/>
                <a:ea typeface="Songti SC"/>
              </a:rPr>
              <a:t>Επιλογές πολιτικής με εργαλείο το ΣΠ1</a:t>
            </a:r>
            <a:br/>
            <a:br/>
            <a:r>
              <a:rPr b="0" lang="el-GR" sz="2000" spc="-1" strike="noStrike">
                <a:solidFill>
                  <a:srgbClr val="ffffff"/>
                </a:solidFill>
                <a:latin typeface="Calibri"/>
                <a:ea typeface="Songti SC"/>
              </a:rPr>
              <a:t>(1/2)</a:t>
            </a:r>
            <a:endParaRPr b="0" lang="el-GR" sz="2000" spc="-1" strike="noStrike">
              <a:latin typeface="Arial"/>
            </a:endParaRPr>
          </a:p>
        </p:txBody>
      </p:sp>
      <p:sp>
        <p:nvSpPr>
          <p:cNvPr id="183" name="CustomShape 8"/>
          <p:cNvSpPr/>
          <p:nvPr/>
        </p:nvSpPr>
        <p:spPr>
          <a:xfrm>
            <a:off x="6503040" y="649440"/>
            <a:ext cx="4861440" cy="5545080"/>
          </a:xfrm>
          <a:prstGeom prst="rect">
            <a:avLst/>
          </a:prstGeom>
          <a:noFill/>
          <a:ln>
            <a:noFill/>
          </a:ln>
        </p:spPr>
        <p:style>
          <a:lnRef idx="0"/>
          <a:fillRef idx="0"/>
          <a:effectRef idx="0"/>
          <a:fontRef idx="minor"/>
        </p:style>
        <p:txBody>
          <a:bodyPr lIns="90000" rIns="90000" tIns="45000" bIns="45000" anchor="ctr">
            <a:normAutofit fontScale="73000"/>
          </a:bodyPr>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Ενδυνάμωση του οικοσυστήματος έρευνας και καινοτομίας με βάση τις στρατηγικές επιλογές της Έξυπνης Εξειδίκευσης</a:t>
            </a: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Ενίσχυση της καινοτόμου επιχειρηματικότητας – Έξυπνη Βιομηχανική Εξειδίκευση</a:t>
            </a: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Ψηφιακός μετασχηματισμός του δημόσιου τομέα</a:t>
            </a: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Παραγωγικές επενδύσεις με έμφαση στην τεχνολογική προσαρμογή, τον ψηφιακό μετασχηματισμό (Industry 4.0)</a:t>
            </a: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Στήριξη του τουριστικού τομέα στις νέες συνθήκες που δημιουργεί η ψηφιακή τεχνολογία</a:t>
            </a:r>
            <a:endParaRPr b="0" lang="el-GR" sz="2400" spc="-1" strike="noStrike">
              <a:latin typeface="Arial"/>
            </a:endParaRPr>
          </a:p>
          <a:p>
            <a:pPr>
              <a:lnSpc>
                <a:spcPct val="90000"/>
              </a:lnSpc>
              <a:spcBef>
                <a:spcPts val="1001"/>
              </a:spcBef>
              <a:tabLst>
                <a:tab algn="l" pos="0"/>
              </a:tabLst>
            </a:pPr>
            <a:r>
              <a:rPr b="0" lang="el-GR" sz="2400" spc="-1" strike="noStrike">
                <a:solidFill>
                  <a:srgbClr val="000000"/>
                </a:solidFill>
                <a:latin typeface="Calibri Light"/>
                <a:ea typeface="DejaVu Sans"/>
              </a:rPr>
              <a:t>• </a:t>
            </a:r>
            <a:r>
              <a:rPr b="0" lang="el-GR" sz="2400" spc="-1" strike="noStrike">
                <a:solidFill>
                  <a:srgbClr val="000000"/>
                </a:solidFill>
                <a:latin typeface="Calibri Light"/>
                <a:ea typeface="DejaVu Sans"/>
              </a:rPr>
              <a:t>Παρακίνηση συνεργασιών μεταξύ ΜΜΕ (π.χ. με δημιουργία clusters) ή/και με μεγαλύτερες επιχειρήσεις με στόχο τη διευκόλυνση της πρόσβασής σε παγκόσμιες αγορές και αλυσίδες αξίας (διεθνοποίηση)</a:t>
            </a:r>
            <a:endParaRPr b="0" lang="el-GR" sz="24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10</TotalTime>
  <Words>523</Words>
  <Paragraphs>66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description/>
  <cp:lastModifiedBy/>
  <dcterms:created xsi:type="dcterms:W3CDTF">2021-01-29T17:34:36Z</dcterms:created>
  <dcterms:modified xsi:type="dcterms:W3CDTF">2021-01-29T20:34:50Z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Ευρεία οθόνη</vt:lpwstr>
  </property>
  <property fmtid="{D5CDD505-2E9C-101B-9397-08002B2CF9AE}" pid="9" name="ScaleCrop">
    <vt:bool>0</vt:bool>
  </property>
  <property fmtid="{D5CDD505-2E9C-101B-9397-08002B2CF9AE}" pid="10" name="ShareDoc">
    <vt:bool>0</vt:bool>
  </property>
  <property fmtid="{D5CDD505-2E9C-101B-9397-08002B2CF9AE}" pid="11" name="Slides">
    <vt:i4>15</vt:i4>
  </property>
</Properties>
</file>