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6" r:id="rId5"/>
    <p:sldId id="344" r:id="rId6"/>
    <p:sldId id="353" r:id="rId7"/>
    <p:sldId id="354" r:id="rId8"/>
    <p:sldId id="346" r:id="rId9"/>
    <p:sldId id="355" r:id="rId10"/>
    <p:sldId id="348" r:id="rId11"/>
    <p:sldId id="347" r:id="rId12"/>
    <p:sldId id="349" r:id="rId13"/>
    <p:sldId id="350" r:id="rId14"/>
    <p:sldId id="352" r:id="rId15"/>
    <p:sldId id="351" r:id="rId16"/>
    <p:sldId id="290" r:id="rId1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2C6D9"/>
    <a:srgbClr val="35CFD3"/>
    <a:srgbClr val="E1A327"/>
    <a:srgbClr val="006699"/>
    <a:srgbClr val="05306F"/>
    <a:srgbClr val="3B383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Φωτεινό στυλ 3 - Έμφαση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Σκούρο στυλ 2 - Έμφαση 1/Έμφαση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Μεσαίο στυλ 3 - Έμφαση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080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67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0471896-08E9-0580-FCBE-452EBD36B9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803466EE-79DF-B82A-4895-6DF441B26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D113ED46-7AF2-14E8-E021-BCDD602DE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03FB86DA-14E5-A291-9366-357F36566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49D0BBC1-C2A7-CEA7-E653-22C8A21B0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08201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DA28CB0-719D-C9B2-05C3-3A9144B6F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3C197298-C92E-F84A-9124-17BB84846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5BA70957-84B5-663A-17CB-1B768C247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3B929D10-0549-3C72-9B9F-75DD3CF3B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9D6D24DD-36E4-DF19-71FC-95F7649C2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9647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350227F7-10F4-5C1B-F4F2-747E3D5B5B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FA9034FF-C893-1353-1C88-187659570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EF5201CA-B277-AF30-A212-89B78E2BE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4AE8EBD4-5EF4-4966-8995-D30ADD4D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2B95CBB0-C694-EC53-30E1-ECA4D32FF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844429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3176308-4E9E-B2E1-9737-DAFAB786B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A7888480-C4B2-A058-8C51-A5882CE60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40361244-B741-131C-FA74-F10DBFAAB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AD7452B3-A19A-EAAE-48E8-F1DD51666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DF0479D1-CEC8-4F41-8F43-F4E4627E8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76734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AA12063F-491D-C31B-73C1-A806F583A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1C0ED4EC-FEBD-98DD-C58B-55A30C7EB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A9856B5C-3ADE-85CB-29ED-50E7068D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7BF775E3-5EA5-38A9-1D8A-52CCF2F0B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929D51C6-18DD-6BEC-194D-C68EEFF22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70273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DB7F156-181B-AD38-9D24-682700827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F48C8CCB-348C-CC99-A919-0957923D0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C9F53F44-41AC-C633-700E-998EC0B25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E7BBFA3F-1C0F-C885-B109-D97A90EAC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ABDA8C03-11B2-6325-1D9B-F625C3BF1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11798AFB-978F-0148-7783-D6342015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6890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16E7037-2445-7DAD-3954-482ABB1B8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CEDBE92F-A0F5-A496-AFC4-D1DE38A73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C20C3886-2C86-7DC6-E85F-24D6AAD2C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453F2826-B4AC-8E92-31D7-D55161876F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AB96E24C-A980-0604-EAC5-4D336B1371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AF726E8D-4ED3-5880-8E09-49A9BD1C4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626269FB-798F-88DC-689E-DA44B3D5A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F32D6745-E439-D9F3-2BAF-89394A847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28690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ABF84391-0B50-298F-15D1-5FFD08E5A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00331B18-86DA-FA59-6E29-0F547164B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B773D612-D398-9575-6981-A82BD1FF4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1CC4D30B-37F6-66BA-9F69-2DF427423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13120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AF0CB5F4-3E9B-FD70-37A5-50F948881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0CB2EA6A-93DF-960D-67BE-717052EB6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1DF0444D-F7F9-8B1B-A3C9-9B565151A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335466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014B88C-B06C-6B81-DA5F-25CEAAA3C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B36CF6F3-5370-FCAE-3622-96120F114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098F03BA-182F-D013-B1F8-6768FA753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EF2A1381-C5E7-8224-3B9B-632D744FD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FF641B56-781E-D795-9C31-1F7598315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96907EA7-4447-3F1D-4DC8-D9883EF50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23670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C5F8F65-2DA7-8137-F377-2FB4FE41F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B993957B-67BB-2134-90AD-08176DED0D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DBB2F32A-8F27-8683-7AAF-923FF096B7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9CA002E4-767E-16FA-82B1-617D869F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011A58EA-A31A-6243-A563-7354D3807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1EA46F1B-787E-3A2E-0FAD-A8E2EA5F6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704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660DC09F-5393-61B0-2E5C-3B9F15E6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8A2CB3B1-9FBD-66F5-C826-2DB306855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3E1A912E-8555-034C-15E9-BE658AB2E3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1C1D6-33D1-48B9-A0E4-D6C10CCC41F1}" type="datetimeFigureOut">
              <a:rPr lang="el-GR" smtClean="0"/>
              <a:pPr/>
              <a:t>20/1/2026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63CF628E-319A-0706-1D72-125DCD54F1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17D5A745-C61D-9F1B-4341-BEDC984B71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A882F-EB29-4AA5-9737-0271970A094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5902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opske.gr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0.png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12.jpe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xmlns="" id="{8ECBDA44-EC13-11A9-5F58-35A997D9D24D}"/>
              </a:ext>
            </a:extLst>
          </p:cNvPr>
          <p:cNvSpPr/>
          <p:nvPr/>
        </p:nvSpPr>
        <p:spPr>
          <a:xfrm>
            <a:off x="0" y="0"/>
            <a:ext cx="1690255" cy="3429000"/>
          </a:xfrm>
          <a:prstGeom prst="rect">
            <a:avLst/>
          </a:prstGeom>
          <a:solidFill>
            <a:srgbClr val="52C6D9"/>
          </a:solidFill>
          <a:ln>
            <a:solidFill>
              <a:srgbClr val="52C6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5" name="Ομάδα 4">
            <a:extLst>
              <a:ext uri="{FF2B5EF4-FFF2-40B4-BE49-F238E27FC236}">
                <a16:creationId xmlns:a16="http://schemas.microsoft.com/office/drawing/2014/main" xmlns="" id="{6C9FFC77-7E73-A191-500B-13429FFBDF97}"/>
              </a:ext>
            </a:extLst>
          </p:cNvPr>
          <p:cNvGrpSpPr/>
          <p:nvPr/>
        </p:nvGrpSpPr>
        <p:grpSpPr>
          <a:xfrm>
            <a:off x="229133" y="4911370"/>
            <a:ext cx="11335097" cy="2707081"/>
            <a:chOff x="229133" y="4911370"/>
            <a:chExt cx="11335097" cy="2707081"/>
          </a:xfrm>
        </p:grpSpPr>
        <p:pic>
          <p:nvPicPr>
            <p:cNvPr id="10" name="Εικόνα 9">
              <a:extLst>
                <a:ext uri="{FF2B5EF4-FFF2-40B4-BE49-F238E27FC236}">
                  <a16:creationId xmlns:a16="http://schemas.microsoft.com/office/drawing/2014/main" xmlns="" id="{AF4A6CA3-066C-B373-AAD3-83FD5C8D06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245050" y="4911370"/>
              <a:ext cx="3405134" cy="2707081"/>
            </a:xfrm>
            <a:prstGeom prst="rect">
              <a:avLst/>
            </a:prstGeom>
            <a:ln>
              <a:noFill/>
            </a:ln>
            <a:effectLst>
              <a:outerShdw blurRad="50800" dist="38100" dir="5400000" algn="t" rotWithShape="0">
                <a:prstClr val="black">
                  <a:alpha val="15000"/>
                </a:prstClr>
              </a:outerShdw>
            </a:effectLst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365DA460-018B-DCDC-C3D9-1BBB3464C1B3}"/>
                </a:ext>
              </a:extLst>
            </p:cNvPr>
            <p:cNvSpPr txBox="1"/>
            <p:nvPr/>
          </p:nvSpPr>
          <p:spPr>
            <a:xfrm>
              <a:off x="5153800" y="5951785"/>
              <a:ext cx="1376477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200" dirty="0">
                  <a:latin typeface="Century Gothic" panose="020B0502020202020204" pitchFamily="34" charset="0"/>
                  <a:cs typeface="Calibri"/>
                </a:rPr>
                <a:t>ΠΕΡΙΦΕΡΕΙΑΣ ΔΥΤΙΚΗΣ ΕΛΛΑΔΑΣ</a:t>
              </a:r>
              <a:endParaRPr lang="el-GR" sz="1200" dirty="0">
                <a:latin typeface="Century Gothic" panose="020B0502020202020204" pitchFamily="34" charset="0"/>
              </a:endParaRPr>
            </a:p>
            <a:p>
              <a:pPr algn="ctr"/>
              <a:endParaRPr lang="el-GR" sz="1400" dirty="0"/>
            </a:p>
          </p:txBody>
        </p:sp>
        <p:pic>
          <p:nvPicPr>
            <p:cNvPr id="14" name="Εικόνα 13" descr="Εικόνα που περιέχει κείμενο&#10;&#10;Περιγραφή που δημιουργήθηκε αυτόματα">
              <a:extLst>
                <a:ext uri="{FF2B5EF4-FFF2-40B4-BE49-F238E27FC236}">
                  <a16:creationId xmlns:a16="http://schemas.microsoft.com/office/drawing/2014/main" xmlns="" id="{83810DC5-63B9-6C82-079C-380748FFD3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9133" y="5642952"/>
              <a:ext cx="3464594" cy="1182145"/>
            </a:xfrm>
            <a:prstGeom prst="rect">
              <a:avLst/>
            </a:prstGeom>
          </p:spPr>
        </p:pic>
        <p:pic>
          <p:nvPicPr>
            <p:cNvPr id="2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746F4D99-C804-FFB0-3D92-B17883F8469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19735" y="5988055"/>
              <a:ext cx="905828" cy="602787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xmlns="" id="{B4969D06-6D0A-604D-301E-7B7992E3E45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489981" y="5936335"/>
              <a:ext cx="1074249" cy="657152"/>
            </a:xfrm>
            <a:prstGeom prst="rect">
              <a:avLst/>
            </a:prstGeom>
          </p:spPr>
        </p:pic>
      </p:grpSp>
      <p:pic>
        <p:nvPicPr>
          <p:cNvPr id="6" name="Εικόνα 5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B0F8A016-AB20-2DC4-FC48-4900923D780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6022857" y="85922"/>
            <a:ext cx="5027581" cy="115719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273A9C7-8D22-47B9-3C49-7C9FAAAFB40E}"/>
              </a:ext>
            </a:extLst>
          </p:cNvPr>
          <p:cNvSpPr txBox="1"/>
          <p:nvPr/>
        </p:nvSpPr>
        <p:spPr>
          <a:xfrm>
            <a:off x="6022857" y="1166825"/>
            <a:ext cx="562197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6000" b="1" dirty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  <a:t>Ε</a:t>
            </a:r>
            <a:r>
              <a:rPr lang="el-GR" sz="5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  <a:t>κσυγχρονισμός</a:t>
            </a:r>
            <a:br>
              <a:rPr lang="el-GR" sz="5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</a:br>
            <a:r>
              <a:rPr lang="el-GR" sz="6000" b="1" dirty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  <a:t>Μ</a:t>
            </a:r>
            <a:r>
              <a:rPr lang="el-GR" sz="5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  <a:t>ικρής</a:t>
            </a:r>
            <a:br>
              <a:rPr lang="el-GR" sz="5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</a:br>
            <a:r>
              <a:rPr lang="el-GR" sz="6000" b="1" dirty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  <a:t>Ε</a:t>
            </a:r>
            <a:r>
              <a:rPr lang="el-GR" sz="5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  <a:t>πιχειρηματικότητας</a:t>
            </a:r>
          </a:p>
          <a:p>
            <a:r>
              <a:rPr lang="el-GR" sz="6000" b="1" dirty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  <a:t>Δ </a:t>
            </a:r>
            <a:r>
              <a:rPr lang="el-GR" sz="5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  <a:t>υτικής</a:t>
            </a:r>
          </a:p>
          <a:p>
            <a:r>
              <a:rPr lang="el-GR" sz="6000" b="1" dirty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  <a:t>Ε</a:t>
            </a:r>
            <a:r>
              <a:rPr lang="el-GR" sz="5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Condensed" panose="020B0502040204020203" pitchFamily="34" charset="0"/>
                <a:cs typeface="Times New Roman" panose="02020603050405020304" pitchFamily="18" charset="0"/>
              </a:rPr>
              <a:t>λλάδας </a:t>
            </a:r>
            <a:endParaRPr lang="el-GR" sz="5400" dirty="0"/>
          </a:p>
        </p:txBody>
      </p:sp>
      <p:pic>
        <p:nvPicPr>
          <p:cNvPr id="7" name="Εικόνα 6" descr="Εικόνα που περιέχει νυχτερινός ουρανός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BC7FA906-48FD-706A-0E6C-55E9E7BED6A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258" t="10558" r="21341"/>
          <a:stretch/>
        </p:blipFill>
        <p:spPr>
          <a:xfrm>
            <a:off x="123273" y="121057"/>
            <a:ext cx="5899584" cy="6393695"/>
          </a:xfrm>
          <a:prstGeom prst="rect">
            <a:avLst/>
          </a:prstGeom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xmlns="" id="{E1975266-90CD-F81F-E601-EC890A3E921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22857" y="4106478"/>
            <a:ext cx="582738" cy="60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7010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4B84FB7-700A-74C8-06A2-32CC92669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A800742-8BC5-6DB1-B4A2-E9FD2E4FE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6324" y="1453896"/>
            <a:ext cx="9936307" cy="4242816"/>
          </a:xfrm>
        </p:spPr>
        <p:txBody>
          <a:bodyPr>
            <a:normAutofit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sz="2700" dirty="0"/>
              <a:t/>
            </a:r>
            <a:br>
              <a:rPr lang="el-GR" sz="2700" dirty="0"/>
            </a:br>
            <a:endParaRPr lang="el-GR" dirty="0"/>
          </a:p>
        </p:txBody>
      </p:sp>
      <p:pic>
        <p:nvPicPr>
          <p:cNvPr id="4" name="Εικόνα 3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AFBFCD08-EA41-2EA0-71A2-8615970F5A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248770" y="298990"/>
            <a:ext cx="2543247" cy="5853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BFD2161-1E7B-3933-0E94-277CB1F5050D}"/>
              </a:ext>
            </a:extLst>
          </p:cNvPr>
          <p:cNvSpPr txBox="1"/>
          <p:nvPr/>
        </p:nvSpPr>
        <p:spPr>
          <a:xfrm>
            <a:off x="0" y="1562610"/>
            <a:ext cx="1219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4400" dirty="0"/>
              <a:t>Υποβολή Προτάσεων μέσω ΟΠΣΚΕ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B71F41DA-5CBB-6F95-EEB5-5FBDA5882017}"/>
              </a:ext>
            </a:extLst>
          </p:cNvPr>
          <p:cNvSpPr txBox="1">
            <a:spLocks/>
          </p:cNvSpPr>
          <p:nvPr/>
        </p:nvSpPr>
        <p:spPr>
          <a:xfrm>
            <a:off x="2363639" y="364218"/>
            <a:ext cx="9324160" cy="52015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ΕΚΣΥΓΧΡΟΝΙΣΜΟΣ ΜΙΚΡΗΣ ΕΠΙΧΕΙΡΗΜΑΤΙΚΟΤΗΤΑΣ ΔΥΤΙΚΗΣ ΕΛΛΑΔΑΣ 2025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7AB19B7-BF4D-EFB2-EFE0-DA6EB84327F5}"/>
              </a:ext>
            </a:extLst>
          </p:cNvPr>
          <p:cNvSpPr txBox="1"/>
          <p:nvPr/>
        </p:nvSpPr>
        <p:spPr>
          <a:xfrm>
            <a:off x="3137196" y="2598738"/>
            <a:ext cx="609456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dirty="0">
                <a:hlinkClick r:id="rId3"/>
              </a:rPr>
              <a:t>app.opske.gr</a:t>
            </a:r>
            <a:endParaRPr lang="el-GR" sz="8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03B964C-C59D-3C55-CF2A-A3281A9EA4CE}"/>
              </a:ext>
            </a:extLst>
          </p:cNvPr>
          <p:cNvSpPr txBox="1"/>
          <p:nvPr/>
        </p:nvSpPr>
        <p:spPr>
          <a:xfrm>
            <a:off x="379563" y="4442929"/>
            <a:ext cx="114817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b="0" i="0" dirty="0" err="1">
                <a:solidFill>
                  <a:srgbClr val="15151E"/>
                </a:solidFill>
                <a:effectLst/>
                <a:latin typeface="Open Sans" panose="020B0606030504020204" pitchFamily="34" charset="0"/>
              </a:rPr>
              <a:t>Tεχνικά</a:t>
            </a:r>
            <a:r>
              <a:rPr lang="el-GR" b="0" i="0" dirty="0">
                <a:solidFill>
                  <a:srgbClr val="15151E"/>
                </a:solidFill>
                <a:effectLst/>
                <a:latin typeface="Open Sans" panose="020B0606030504020204" pitchFamily="34" charset="0"/>
              </a:rPr>
              <a:t> θέματα θα επιλύονται μέσω του </a:t>
            </a:r>
            <a:r>
              <a:rPr lang="el-GR" b="0" i="0" dirty="0" err="1">
                <a:solidFill>
                  <a:srgbClr val="15151E"/>
                </a:solidFill>
                <a:effectLst/>
                <a:latin typeface="Open Sans" panose="020B0606030504020204" pitchFamily="34" charset="0"/>
              </a:rPr>
              <a:t>helpdesk</a:t>
            </a:r>
            <a:r>
              <a:rPr lang="el-GR" b="0" i="0" dirty="0">
                <a:solidFill>
                  <a:srgbClr val="15151E"/>
                </a:solidFill>
                <a:effectLst/>
                <a:latin typeface="Open Sans" panose="020B0606030504020204" pitchFamily="34" charset="0"/>
              </a:rPr>
              <a:t> του ΟΠΣΚΕ</a:t>
            </a:r>
            <a:endParaRPr lang="el-GR" dirty="0"/>
          </a:p>
        </p:txBody>
      </p:sp>
      <p:grpSp>
        <p:nvGrpSpPr>
          <p:cNvPr id="10" name="Ομάδα 9">
            <a:extLst>
              <a:ext uri="{FF2B5EF4-FFF2-40B4-BE49-F238E27FC236}">
                <a16:creationId xmlns:a16="http://schemas.microsoft.com/office/drawing/2014/main" xmlns="" id="{98094FE5-C9B5-284F-5F88-54AEE1677505}"/>
              </a:ext>
            </a:extLst>
          </p:cNvPr>
          <p:cNvGrpSpPr/>
          <p:nvPr/>
        </p:nvGrpSpPr>
        <p:grpSpPr>
          <a:xfrm>
            <a:off x="7873056" y="5578680"/>
            <a:ext cx="3874332" cy="1673851"/>
            <a:chOff x="7873056" y="5578680"/>
            <a:chExt cx="3874332" cy="1673851"/>
          </a:xfrm>
        </p:grpSpPr>
        <p:pic>
          <p:nvPicPr>
            <p:cNvPr id="11" name="Εικόνα 10">
              <a:extLst>
                <a:ext uri="{FF2B5EF4-FFF2-40B4-BE49-F238E27FC236}">
                  <a16:creationId xmlns:a16="http://schemas.microsoft.com/office/drawing/2014/main" xmlns="" id="{1D6B82D4-56EE-A9DB-2F6A-7B0D56E14D8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12" name="Picture 6">
              <a:extLst>
                <a:ext uri="{FF2B5EF4-FFF2-40B4-BE49-F238E27FC236}">
                  <a16:creationId xmlns:a16="http://schemas.microsoft.com/office/drawing/2014/main" xmlns="" id="{5FBA7250-5EBB-03D7-A92E-5DEB07B281E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13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93063875-FCAE-4C8C-6D92-AFA679E8D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231019B0-96E6-B004-A087-4C958DB4D184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87856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990C43E-27A5-57F2-7552-7E89FB10F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0FF89AF9-7D1F-09B5-D68D-32CB0AD01F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248770" y="298990"/>
            <a:ext cx="2543247" cy="5853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49C6CFC-CC64-CD01-4BD9-628008FBC3D5}"/>
              </a:ext>
            </a:extLst>
          </p:cNvPr>
          <p:cNvSpPr txBox="1"/>
          <p:nvPr/>
        </p:nvSpPr>
        <p:spPr>
          <a:xfrm>
            <a:off x="1657710" y="949597"/>
            <a:ext cx="835899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4400" dirty="0"/>
              <a:t>Σημεία Προσοχής</a:t>
            </a:r>
          </a:p>
          <a:p>
            <a:pPr algn="ctr"/>
            <a:endParaRPr lang="el-GR" sz="4400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F940859F-7EA8-E694-87CE-A014C1D232A1}"/>
              </a:ext>
            </a:extLst>
          </p:cNvPr>
          <p:cNvSpPr txBox="1">
            <a:spLocks/>
          </p:cNvSpPr>
          <p:nvPr/>
        </p:nvSpPr>
        <p:spPr>
          <a:xfrm>
            <a:off x="2363639" y="364218"/>
            <a:ext cx="9324160" cy="52015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ΕΚΣΥΓΧΡΟΝΙΣΜΟΣ ΜΙΚΡΗΣ ΕΠΙΧΕΙΡΗΜΑΤΙΚΟΤΗΤΑΣ ΔΥΤΙΚΗΣ ΕΛΛΑΔΑΣ 2025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3068F98-809D-9A8C-F298-E7B5C260B885}"/>
              </a:ext>
            </a:extLst>
          </p:cNvPr>
          <p:cNvSpPr txBox="1"/>
          <p:nvPr/>
        </p:nvSpPr>
        <p:spPr>
          <a:xfrm>
            <a:off x="248771" y="1839683"/>
            <a:ext cx="11394014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just" fontAlgn="ctr">
              <a:buBlip>
                <a:blip r:embed="rId3"/>
              </a:buBlip>
            </a:pP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Όλα τα προβλεπόμενα δικαιολογητικά θα πρέπει να επισυναφθούν κατά την Υποβολή της πρότασης | </a:t>
            </a:r>
            <a:r>
              <a:rPr lang="el-GR" sz="2000" b="1" dirty="0">
                <a:latin typeface="Bahnschrift" panose="020B0502040204020203" pitchFamily="34" charset="0"/>
                <a:cs typeface="Times New Roman" panose="02020603050405020304" pitchFamily="18" charset="0"/>
              </a:rPr>
              <a:t>Δεν θα ζητηθούν συμπληρωματικά ή διευκρινήσεις</a:t>
            </a:r>
          </a:p>
          <a:p>
            <a:pPr marL="742950" lvl="1" indent="-285750" algn="just" fontAlgn="ctr">
              <a:buBlip>
                <a:blip r:embed="rId3"/>
              </a:buBlip>
            </a:pP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Επιτρέπεται </a:t>
            </a:r>
            <a:r>
              <a:rPr lang="el-GR" sz="2000" b="1" dirty="0">
                <a:latin typeface="Bahnschrift" panose="020B0502040204020203" pitchFamily="34" charset="0"/>
                <a:cs typeface="Times New Roman" panose="02020603050405020304" pitchFamily="18" charset="0"/>
              </a:rPr>
              <a:t>μόνο μία πρόταση </a:t>
            </a: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και στις 3 υποδράσεις</a:t>
            </a:r>
          </a:p>
          <a:p>
            <a:pPr marL="742950" lvl="1" indent="-285750" algn="just" fontAlgn="ctr">
              <a:buBlip>
                <a:blip r:embed="rId3"/>
              </a:buBlip>
            </a:pP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Διάγραμμα </a:t>
            </a:r>
            <a:r>
              <a:rPr lang="el-GR" sz="2000" b="1" dirty="0">
                <a:latin typeface="Bahnschrift" panose="020B0502040204020203" pitchFamily="34" charset="0"/>
                <a:cs typeface="Times New Roman" panose="02020603050405020304" pitchFamily="18" charset="0"/>
              </a:rPr>
              <a:t>συμμετοχών</a:t>
            </a: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 (για την απόδειξη του μεγέθους)</a:t>
            </a:r>
          </a:p>
          <a:p>
            <a:pPr marL="742950" lvl="1" indent="-285750" algn="just" fontAlgn="ctr">
              <a:buBlip>
                <a:blip r:embed="rId3"/>
              </a:buBlip>
            </a:pP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Οικονομικά Στοιχεία Επιχείρησης των </a:t>
            </a:r>
            <a:r>
              <a:rPr lang="el-GR" sz="2000" b="1" dirty="0">
                <a:latin typeface="Bahnschrift" panose="020B0502040204020203" pitchFamily="34" charset="0"/>
                <a:cs typeface="Times New Roman" panose="02020603050405020304" pitchFamily="18" charset="0"/>
              </a:rPr>
              <a:t>3 τελευταίων χρήσεων </a:t>
            </a: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κλεισμένων &amp; εκκαθαρισμένων από ΑΑΔΕ</a:t>
            </a:r>
          </a:p>
          <a:p>
            <a:pPr marL="742950" lvl="1" indent="-285750" algn="just" fontAlgn="ctr">
              <a:buBlip>
                <a:blip r:embed="rId3"/>
              </a:buBlip>
            </a:pP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Άδεια Λειτουργίας σε Ισχύ</a:t>
            </a:r>
          </a:p>
          <a:p>
            <a:pPr marL="742950" lvl="1" indent="-285750" algn="just" fontAlgn="ctr">
              <a:buBlip>
                <a:blip r:embed="rId3"/>
              </a:buBlip>
            </a:pP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Βεβαίωση οικείου Επιστημονικού Συλλόγου ή Επιμελητήριου και Άδεια Άσκησης Επαγγέλματος (για Κατηγορία Α</a:t>
            </a:r>
            <a:r>
              <a:rPr lang="en-US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 – </a:t>
            </a: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Επιστήμονες)</a:t>
            </a:r>
          </a:p>
          <a:p>
            <a:pPr marL="742950" lvl="1" indent="-285750" algn="just" fontAlgn="ctr">
              <a:buBlip>
                <a:blip r:embed="rId3"/>
              </a:buBlip>
            </a:pP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Αιτιολόγηση </a:t>
            </a:r>
            <a:r>
              <a:rPr lang="el-GR" sz="2000" b="1" dirty="0">
                <a:latin typeface="Bahnschrift" panose="020B0502040204020203" pitchFamily="34" charset="0"/>
                <a:cs typeface="Times New Roman" panose="02020603050405020304" pitchFamily="18" charset="0"/>
              </a:rPr>
              <a:t>Ίδιας Συμμετοχής </a:t>
            </a: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για την Κατηγορία Γ</a:t>
            </a:r>
          </a:p>
          <a:p>
            <a:pPr marL="742950" lvl="1" indent="-285750" algn="just" fontAlgn="ctr">
              <a:buBlip>
                <a:blip r:embed="rId3"/>
              </a:buBlip>
            </a:pP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Γενικό Πιστοποιητικό ΓΕΜΗ </a:t>
            </a:r>
            <a:r>
              <a:rPr lang="el-GR" sz="2000" b="1" u="sng" dirty="0">
                <a:latin typeface="Bahnschrift" panose="020B0502040204020203" pitchFamily="34" charset="0"/>
                <a:cs typeface="Times New Roman" panose="02020603050405020304" pitchFamily="18" charset="0"/>
              </a:rPr>
              <a:t>τελευταίου εξαμήνου </a:t>
            </a:r>
            <a:r>
              <a:rPr lang="el-GR" sz="2000" u="sng" dirty="0">
                <a:latin typeface="Bahnschrift" panose="020B0502040204020203" pitchFamily="34" charset="0"/>
                <a:cs typeface="Times New Roman" panose="02020603050405020304" pitchFamily="18" charset="0"/>
              </a:rPr>
              <a:t>(για όσες επιχειρήσεις έχουν υποχρέωση εγγραφής)</a:t>
            </a:r>
          </a:p>
          <a:p>
            <a:pPr marL="742950" lvl="1" indent="-285750" algn="just" fontAlgn="ctr">
              <a:buBlip>
                <a:blip r:embed="rId3"/>
              </a:buBlip>
            </a:pPr>
            <a:r>
              <a:rPr lang="el-GR" sz="2000" dirty="0">
                <a:latin typeface="Bahnschrift" panose="020B0502040204020203" pitchFamily="34" charset="0"/>
                <a:cs typeface="Times New Roman" panose="02020603050405020304" pitchFamily="18" charset="0"/>
              </a:rPr>
              <a:t>Ενιαίο Πιστοποιητικό δικαστικής φερεγγυότητας </a:t>
            </a:r>
            <a:r>
              <a:rPr lang="el-GR" sz="2000" u="sng" dirty="0">
                <a:latin typeface="Bahnschrift" panose="020B0502040204020203" pitchFamily="34" charset="0"/>
                <a:cs typeface="Times New Roman" panose="02020603050405020304" pitchFamily="18" charset="0"/>
              </a:rPr>
              <a:t>τελευταίου διμήνου 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xmlns="" id="{0A96903A-1FC0-A706-7AD0-5874A52534FA}"/>
              </a:ext>
            </a:extLst>
          </p:cNvPr>
          <p:cNvGrpSpPr/>
          <p:nvPr/>
        </p:nvGrpSpPr>
        <p:grpSpPr>
          <a:xfrm>
            <a:off x="7873056" y="5578680"/>
            <a:ext cx="3874332" cy="1673851"/>
            <a:chOff x="7873056" y="5578680"/>
            <a:chExt cx="3874332" cy="1673851"/>
          </a:xfrm>
        </p:grpSpPr>
        <p:pic>
          <p:nvPicPr>
            <p:cNvPr id="13" name="Εικόνα 12">
              <a:extLst>
                <a:ext uri="{FF2B5EF4-FFF2-40B4-BE49-F238E27FC236}">
                  <a16:creationId xmlns:a16="http://schemas.microsoft.com/office/drawing/2014/main" xmlns="" id="{68F43C01-8C30-B1D3-B531-487572B577A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14" name="Picture 6">
              <a:extLst>
                <a:ext uri="{FF2B5EF4-FFF2-40B4-BE49-F238E27FC236}">
                  <a16:creationId xmlns:a16="http://schemas.microsoft.com/office/drawing/2014/main" xmlns="" id="{CFAD6151-CFB0-457E-9AD2-3B834E84E0C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15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5AA6A4F0-D648-EE00-3CF3-66E0400E642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191892A4-5ECC-18ED-3DB4-34FBB83CB120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138563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5FC6C84-DE0F-6FFD-D5F0-E435567A9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E7933E78-3A77-CA3B-8D5D-E598FC4746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248770" y="298990"/>
            <a:ext cx="2543247" cy="5853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B7F5D29-00A4-DA89-279F-7F49DD55619D}"/>
              </a:ext>
            </a:extLst>
          </p:cNvPr>
          <p:cNvSpPr txBox="1"/>
          <p:nvPr/>
        </p:nvSpPr>
        <p:spPr>
          <a:xfrm>
            <a:off x="0" y="1562610"/>
            <a:ext cx="1219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4400" dirty="0"/>
              <a:t>Περισσότερες Πληροφορίες στις Ιστοσελίδες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10754C4A-7F18-E691-25C5-0428AD55FC53}"/>
              </a:ext>
            </a:extLst>
          </p:cNvPr>
          <p:cNvSpPr txBox="1">
            <a:spLocks/>
          </p:cNvSpPr>
          <p:nvPr/>
        </p:nvSpPr>
        <p:spPr>
          <a:xfrm>
            <a:off x="2363639" y="364218"/>
            <a:ext cx="9324160" cy="52015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ΕΚΣΥΓΧΡΟΝΙΣΜΟΣ ΜΙΚΡΗΣ ΕΠΙΧΕΙΡΗΜΑΤΙΚΟΤΗΤΑΣ ΔΥΤΙΚΗΣ ΕΛΛΑΔΑΣ 2025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901EF3C-9B49-0270-44E2-D3DB147EC991}"/>
              </a:ext>
            </a:extLst>
          </p:cNvPr>
          <p:cNvSpPr txBox="1"/>
          <p:nvPr/>
        </p:nvSpPr>
        <p:spPr>
          <a:xfrm>
            <a:off x="631166" y="3010292"/>
            <a:ext cx="1092966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ctr" fontAlgn="ctr">
              <a:buBlip>
                <a:blip r:embed="rId3"/>
              </a:buBlip>
            </a:pPr>
            <a:r>
              <a:rPr lang="en-US" sz="4800" i="1" dirty="0">
                <a:latin typeface="Bahnschrift" panose="020B0502040204020203" pitchFamily="34" charset="0"/>
                <a:cs typeface="Times New Roman" panose="02020603050405020304" pitchFamily="18" charset="0"/>
              </a:rPr>
              <a:t>dytikiellada.gr</a:t>
            </a:r>
            <a:endParaRPr lang="el-GR" sz="4800" i="1" dirty="0">
              <a:latin typeface="Bahnschrift" panose="020B0502040204020203" pitchFamily="34" charset="0"/>
              <a:cs typeface="Times New Roman" panose="02020603050405020304" pitchFamily="18" charset="0"/>
            </a:endParaRPr>
          </a:p>
          <a:p>
            <a:pPr marL="742950" lvl="1" indent="-285750" algn="ctr" fontAlgn="ctr">
              <a:buBlip>
                <a:blip r:embed="rId3"/>
              </a:buBlip>
            </a:pPr>
            <a:r>
              <a:rPr lang="en-US" sz="4800" i="1" dirty="0">
                <a:latin typeface="Bahnschrift" panose="020B0502040204020203" pitchFamily="34" charset="0"/>
                <a:cs typeface="Times New Roman" panose="02020603050405020304" pitchFamily="18" charset="0"/>
              </a:rPr>
              <a:t>diaxeiristiki.gr</a:t>
            </a:r>
            <a:endParaRPr lang="el-GR" sz="4800" i="1" dirty="0">
              <a:latin typeface="Bahnschrift" panose="020B0502040204020203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0" name="Ομάδα 9">
            <a:extLst>
              <a:ext uri="{FF2B5EF4-FFF2-40B4-BE49-F238E27FC236}">
                <a16:creationId xmlns:a16="http://schemas.microsoft.com/office/drawing/2014/main" xmlns="" id="{37F459C0-196A-CFF8-3046-0F9116ABAB89}"/>
              </a:ext>
            </a:extLst>
          </p:cNvPr>
          <p:cNvGrpSpPr/>
          <p:nvPr/>
        </p:nvGrpSpPr>
        <p:grpSpPr>
          <a:xfrm>
            <a:off x="7873056" y="5578680"/>
            <a:ext cx="3874332" cy="1673851"/>
            <a:chOff x="7873056" y="5578680"/>
            <a:chExt cx="3874332" cy="1673851"/>
          </a:xfrm>
        </p:grpSpPr>
        <p:pic>
          <p:nvPicPr>
            <p:cNvPr id="11" name="Εικόνα 10">
              <a:extLst>
                <a:ext uri="{FF2B5EF4-FFF2-40B4-BE49-F238E27FC236}">
                  <a16:creationId xmlns:a16="http://schemas.microsoft.com/office/drawing/2014/main" xmlns="" id="{E49E8FB2-3CF9-7D76-EAAD-961F6CE79C7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12" name="Picture 6">
              <a:extLst>
                <a:ext uri="{FF2B5EF4-FFF2-40B4-BE49-F238E27FC236}">
                  <a16:creationId xmlns:a16="http://schemas.microsoft.com/office/drawing/2014/main" xmlns="" id="{1AF4260D-687C-E3BE-272C-E5BD1CCBC43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13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D71FB6EA-3BC7-C4F4-BEDA-034A69D39AE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0FAED8C1-1CFE-054B-7677-EAF5E097BF6E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844936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xmlns="" id="{06E7F956-35FB-5126-2508-834D585B87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56413" y="420452"/>
            <a:ext cx="6373696" cy="5067087"/>
          </a:xfrm>
          <a:prstGeom prst="rect">
            <a:avLst/>
          </a:prstGeom>
          <a:ln>
            <a:noFill/>
          </a:ln>
          <a:effectLst>
            <a:outerShdw blurRad="330200" sx="98000" sy="98000" algn="ctr" rotWithShape="0">
              <a:prstClr val="black">
                <a:alpha val="35000"/>
              </a:prstClr>
            </a:outerShdw>
          </a:effectLst>
        </p:spPr>
      </p:pic>
      <p:sp>
        <p:nvSpPr>
          <p:cNvPr id="7" name="Ορθογώνιο τρίγωνο 6">
            <a:extLst>
              <a:ext uri="{FF2B5EF4-FFF2-40B4-BE49-F238E27FC236}">
                <a16:creationId xmlns:a16="http://schemas.microsoft.com/office/drawing/2014/main" xmlns="" id="{2A6B599B-EA58-5E95-4F20-E1FA6BC4E07A}"/>
              </a:ext>
            </a:extLst>
          </p:cNvPr>
          <p:cNvSpPr/>
          <p:nvPr/>
        </p:nvSpPr>
        <p:spPr>
          <a:xfrm>
            <a:off x="7435271" y="-18472"/>
            <a:ext cx="4748380" cy="6236854"/>
          </a:xfrm>
          <a:custGeom>
            <a:avLst/>
            <a:gdLst>
              <a:gd name="connsiteX0" fmla="*/ 0 w 4341091"/>
              <a:gd name="connsiteY0" fmla="*/ 3429000 h 3429000"/>
              <a:gd name="connsiteX1" fmla="*/ 0 w 4341091"/>
              <a:gd name="connsiteY1" fmla="*/ 0 h 3429000"/>
              <a:gd name="connsiteX2" fmla="*/ 4341091 w 4341091"/>
              <a:gd name="connsiteY2" fmla="*/ 3429000 h 3429000"/>
              <a:gd name="connsiteX3" fmla="*/ 0 w 4341091"/>
              <a:gd name="connsiteY3" fmla="*/ 3429000 h 3429000"/>
              <a:gd name="connsiteX0" fmla="*/ 4331855 w 4341091"/>
              <a:gd name="connsiteY0" fmla="*/ 11545 h 3429000"/>
              <a:gd name="connsiteX1" fmla="*/ 0 w 4341091"/>
              <a:gd name="connsiteY1" fmla="*/ 0 h 3429000"/>
              <a:gd name="connsiteX2" fmla="*/ 4341091 w 4341091"/>
              <a:gd name="connsiteY2" fmla="*/ 3429000 h 3429000"/>
              <a:gd name="connsiteX3" fmla="*/ 4331855 w 4341091"/>
              <a:gd name="connsiteY3" fmla="*/ 11545 h 3429000"/>
              <a:gd name="connsiteX0" fmla="*/ 4331855 w 4332743"/>
              <a:gd name="connsiteY0" fmla="*/ 11545 h 6218382"/>
              <a:gd name="connsiteX1" fmla="*/ 0 w 4332743"/>
              <a:gd name="connsiteY1" fmla="*/ 0 h 6218382"/>
              <a:gd name="connsiteX2" fmla="*/ 4331855 w 4332743"/>
              <a:gd name="connsiteY2" fmla="*/ 6218382 h 6218382"/>
              <a:gd name="connsiteX3" fmla="*/ 4331855 w 4332743"/>
              <a:gd name="connsiteY3" fmla="*/ 11545 h 6218382"/>
              <a:gd name="connsiteX0" fmla="*/ 7084292 w 7085180"/>
              <a:gd name="connsiteY0" fmla="*/ 0 h 6206837"/>
              <a:gd name="connsiteX1" fmla="*/ 0 w 7085180"/>
              <a:gd name="connsiteY1" fmla="*/ 62346 h 6206837"/>
              <a:gd name="connsiteX2" fmla="*/ 7084292 w 7085180"/>
              <a:gd name="connsiteY2" fmla="*/ 6206837 h 6206837"/>
              <a:gd name="connsiteX3" fmla="*/ 7084292 w 7085180"/>
              <a:gd name="connsiteY3" fmla="*/ 0 h 6206837"/>
              <a:gd name="connsiteX0" fmla="*/ 7084292 w 7085180"/>
              <a:gd name="connsiteY0" fmla="*/ 2308 h 6209145"/>
              <a:gd name="connsiteX1" fmla="*/ 0 w 7085180"/>
              <a:gd name="connsiteY1" fmla="*/ 0 h 6209145"/>
              <a:gd name="connsiteX2" fmla="*/ 7084292 w 7085180"/>
              <a:gd name="connsiteY2" fmla="*/ 6209145 h 6209145"/>
              <a:gd name="connsiteX3" fmla="*/ 7084292 w 7085180"/>
              <a:gd name="connsiteY3" fmla="*/ 2308 h 6209145"/>
              <a:gd name="connsiteX0" fmla="*/ 6068292 w 6069180"/>
              <a:gd name="connsiteY0" fmla="*/ 2308 h 6209145"/>
              <a:gd name="connsiteX1" fmla="*/ 0 w 6069180"/>
              <a:gd name="connsiteY1" fmla="*/ 0 h 6209145"/>
              <a:gd name="connsiteX2" fmla="*/ 6068292 w 6069180"/>
              <a:gd name="connsiteY2" fmla="*/ 6209145 h 6209145"/>
              <a:gd name="connsiteX3" fmla="*/ 6068292 w 6069180"/>
              <a:gd name="connsiteY3" fmla="*/ 2308 h 6209145"/>
              <a:gd name="connsiteX0" fmla="*/ 4747492 w 4748380"/>
              <a:gd name="connsiteY0" fmla="*/ 30017 h 6236854"/>
              <a:gd name="connsiteX1" fmla="*/ 0 w 4748380"/>
              <a:gd name="connsiteY1" fmla="*/ 0 h 6236854"/>
              <a:gd name="connsiteX2" fmla="*/ 4747492 w 4748380"/>
              <a:gd name="connsiteY2" fmla="*/ 6236854 h 6236854"/>
              <a:gd name="connsiteX3" fmla="*/ 4747492 w 4748380"/>
              <a:gd name="connsiteY3" fmla="*/ 30017 h 623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48380" h="6236854">
                <a:moveTo>
                  <a:pt x="4747492" y="30017"/>
                </a:moveTo>
                <a:lnTo>
                  <a:pt x="0" y="0"/>
                </a:lnTo>
                <a:lnTo>
                  <a:pt x="4747492" y="6236854"/>
                </a:lnTo>
                <a:cubicBezTo>
                  <a:pt x="4744413" y="5097702"/>
                  <a:pt x="4750571" y="1169169"/>
                  <a:pt x="4747492" y="30017"/>
                </a:cubicBezTo>
                <a:close/>
              </a:path>
            </a:pathLst>
          </a:custGeom>
          <a:solidFill>
            <a:srgbClr val="0530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Παραλληλόγραμμο 7">
            <a:extLst>
              <a:ext uri="{FF2B5EF4-FFF2-40B4-BE49-F238E27FC236}">
                <a16:creationId xmlns:a16="http://schemas.microsoft.com/office/drawing/2014/main" xmlns="" id="{A355E8B1-7995-102D-F939-8FCE521BE54C}"/>
              </a:ext>
            </a:extLst>
          </p:cNvPr>
          <p:cNvSpPr/>
          <p:nvPr/>
        </p:nvSpPr>
        <p:spPr>
          <a:xfrm>
            <a:off x="-13855" y="-1"/>
            <a:ext cx="6336145" cy="6876474"/>
          </a:xfrm>
          <a:custGeom>
            <a:avLst/>
            <a:gdLst>
              <a:gd name="connsiteX0" fmla="*/ 0 w 5412509"/>
              <a:gd name="connsiteY0" fmla="*/ 6525491 h 6525491"/>
              <a:gd name="connsiteX1" fmla="*/ 1353127 w 5412509"/>
              <a:gd name="connsiteY1" fmla="*/ 0 h 6525491"/>
              <a:gd name="connsiteX2" fmla="*/ 5412509 w 5412509"/>
              <a:gd name="connsiteY2" fmla="*/ 0 h 6525491"/>
              <a:gd name="connsiteX3" fmla="*/ 4059382 w 5412509"/>
              <a:gd name="connsiteY3" fmla="*/ 6525491 h 6525491"/>
              <a:gd name="connsiteX4" fmla="*/ 0 w 5412509"/>
              <a:gd name="connsiteY4" fmla="*/ 6525491 h 6525491"/>
              <a:gd name="connsiteX0" fmla="*/ 614218 w 6026727"/>
              <a:gd name="connsiteY0" fmla="*/ 6858000 h 6858000"/>
              <a:gd name="connsiteX1" fmla="*/ 0 w 6026727"/>
              <a:gd name="connsiteY1" fmla="*/ 0 h 6858000"/>
              <a:gd name="connsiteX2" fmla="*/ 6026727 w 6026727"/>
              <a:gd name="connsiteY2" fmla="*/ 332509 h 6858000"/>
              <a:gd name="connsiteX3" fmla="*/ 4673600 w 6026727"/>
              <a:gd name="connsiteY3" fmla="*/ 6858000 h 6858000"/>
              <a:gd name="connsiteX4" fmla="*/ 614218 w 6026727"/>
              <a:gd name="connsiteY4" fmla="*/ 6858000 h 6858000"/>
              <a:gd name="connsiteX0" fmla="*/ 23091 w 6026727"/>
              <a:gd name="connsiteY0" fmla="*/ 6858000 h 6858000"/>
              <a:gd name="connsiteX1" fmla="*/ 0 w 6026727"/>
              <a:gd name="connsiteY1" fmla="*/ 0 h 6858000"/>
              <a:gd name="connsiteX2" fmla="*/ 6026727 w 6026727"/>
              <a:gd name="connsiteY2" fmla="*/ 332509 h 6858000"/>
              <a:gd name="connsiteX3" fmla="*/ 4673600 w 6026727"/>
              <a:gd name="connsiteY3" fmla="*/ 6858000 h 6858000"/>
              <a:gd name="connsiteX4" fmla="*/ 23091 w 6026727"/>
              <a:gd name="connsiteY4" fmla="*/ 6858000 h 6858000"/>
              <a:gd name="connsiteX0" fmla="*/ 23091 w 4673600"/>
              <a:gd name="connsiteY0" fmla="*/ 6867237 h 6867237"/>
              <a:gd name="connsiteX1" fmla="*/ 0 w 4673600"/>
              <a:gd name="connsiteY1" fmla="*/ 9237 h 6867237"/>
              <a:gd name="connsiteX2" fmla="*/ 3052618 w 4673600"/>
              <a:gd name="connsiteY2" fmla="*/ 0 h 6867237"/>
              <a:gd name="connsiteX3" fmla="*/ 4673600 w 4673600"/>
              <a:gd name="connsiteY3" fmla="*/ 6867237 h 6867237"/>
              <a:gd name="connsiteX4" fmla="*/ 23091 w 4673600"/>
              <a:gd name="connsiteY4" fmla="*/ 6867237 h 6867237"/>
              <a:gd name="connsiteX0" fmla="*/ 23091 w 7315200"/>
              <a:gd name="connsiteY0" fmla="*/ 6867237 h 6885710"/>
              <a:gd name="connsiteX1" fmla="*/ 0 w 7315200"/>
              <a:gd name="connsiteY1" fmla="*/ 9237 h 6885710"/>
              <a:gd name="connsiteX2" fmla="*/ 3052618 w 7315200"/>
              <a:gd name="connsiteY2" fmla="*/ 0 h 6885710"/>
              <a:gd name="connsiteX3" fmla="*/ 7315200 w 7315200"/>
              <a:gd name="connsiteY3" fmla="*/ 6885710 h 6885710"/>
              <a:gd name="connsiteX4" fmla="*/ 23091 w 7315200"/>
              <a:gd name="connsiteY4" fmla="*/ 6867237 h 6885710"/>
              <a:gd name="connsiteX0" fmla="*/ 23091 w 7315200"/>
              <a:gd name="connsiteY0" fmla="*/ 6858000 h 6876473"/>
              <a:gd name="connsiteX1" fmla="*/ 0 w 7315200"/>
              <a:gd name="connsiteY1" fmla="*/ 0 h 6876473"/>
              <a:gd name="connsiteX2" fmla="*/ 2378364 w 7315200"/>
              <a:gd name="connsiteY2" fmla="*/ 18472 h 6876473"/>
              <a:gd name="connsiteX3" fmla="*/ 7315200 w 7315200"/>
              <a:gd name="connsiteY3" fmla="*/ 6876473 h 6876473"/>
              <a:gd name="connsiteX4" fmla="*/ 23091 w 7315200"/>
              <a:gd name="connsiteY4" fmla="*/ 6858000 h 6876473"/>
              <a:gd name="connsiteX0" fmla="*/ 23091 w 7315200"/>
              <a:gd name="connsiteY0" fmla="*/ 6867237 h 6885710"/>
              <a:gd name="connsiteX1" fmla="*/ 0 w 7315200"/>
              <a:gd name="connsiteY1" fmla="*/ 9237 h 6885710"/>
              <a:gd name="connsiteX2" fmla="*/ 2369127 w 7315200"/>
              <a:gd name="connsiteY2" fmla="*/ 0 h 6885710"/>
              <a:gd name="connsiteX3" fmla="*/ 7315200 w 7315200"/>
              <a:gd name="connsiteY3" fmla="*/ 6885710 h 6885710"/>
              <a:gd name="connsiteX4" fmla="*/ 23091 w 7315200"/>
              <a:gd name="connsiteY4" fmla="*/ 6867237 h 6885710"/>
              <a:gd name="connsiteX0" fmla="*/ 23091 w 6788727"/>
              <a:gd name="connsiteY0" fmla="*/ 6867237 h 6885710"/>
              <a:gd name="connsiteX1" fmla="*/ 0 w 6788727"/>
              <a:gd name="connsiteY1" fmla="*/ 9237 h 6885710"/>
              <a:gd name="connsiteX2" fmla="*/ 2369127 w 6788727"/>
              <a:gd name="connsiteY2" fmla="*/ 0 h 6885710"/>
              <a:gd name="connsiteX3" fmla="*/ 6788727 w 6788727"/>
              <a:gd name="connsiteY3" fmla="*/ 6885710 h 6885710"/>
              <a:gd name="connsiteX4" fmla="*/ 23091 w 6788727"/>
              <a:gd name="connsiteY4" fmla="*/ 6867237 h 6885710"/>
              <a:gd name="connsiteX0" fmla="*/ 23091 w 6788727"/>
              <a:gd name="connsiteY0" fmla="*/ 6858000 h 6876473"/>
              <a:gd name="connsiteX1" fmla="*/ 0 w 6788727"/>
              <a:gd name="connsiteY1" fmla="*/ 0 h 6876473"/>
              <a:gd name="connsiteX2" fmla="*/ 2082800 w 6788727"/>
              <a:gd name="connsiteY2" fmla="*/ 18472 h 6876473"/>
              <a:gd name="connsiteX3" fmla="*/ 6788727 w 6788727"/>
              <a:gd name="connsiteY3" fmla="*/ 6876473 h 6876473"/>
              <a:gd name="connsiteX4" fmla="*/ 23091 w 6788727"/>
              <a:gd name="connsiteY4" fmla="*/ 6858000 h 6876473"/>
              <a:gd name="connsiteX0" fmla="*/ 23091 w 6788727"/>
              <a:gd name="connsiteY0" fmla="*/ 6858000 h 6876473"/>
              <a:gd name="connsiteX1" fmla="*/ 0 w 6788727"/>
              <a:gd name="connsiteY1" fmla="*/ 0 h 6876473"/>
              <a:gd name="connsiteX2" fmla="*/ 1971964 w 6788727"/>
              <a:gd name="connsiteY2" fmla="*/ 27708 h 6876473"/>
              <a:gd name="connsiteX3" fmla="*/ 6788727 w 6788727"/>
              <a:gd name="connsiteY3" fmla="*/ 6876473 h 6876473"/>
              <a:gd name="connsiteX4" fmla="*/ 23091 w 6788727"/>
              <a:gd name="connsiteY4" fmla="*/ 6858000 h 6876473"/>
              <a:gd name="connsiteX0" fmla="*/ 23091 w 6788727"/>
              <a:gd name="connsiteY0" fmla="*/ 6858001 h 6876474"/>
              <a:gd name="connsiteX1" fmla="*/ 0 w 6788727"/>
              <a:gd name="connsiteY1" fmla="*/ 1 h 6876474"/>
              <a:gd name="connsiteX2" fmla="*/ 1944255 w 6788727"/>
              <a:gd name="connsiteY2" fmla="*/ 0 h 6876474"/>
              <a:gd name="connsiteX3" fmla="*/ 6788727 w 6788727"/>
              <a:gd name="connsiteY3" fmla="*/ 6876474 h 6876474"/>
              <a:gd name="connsiteX4" fmla="*/ 23091 w 6788727"/>
              <a:gd name="connsiteY4" fmla="*/ 6858001 h 6876474"/>
              <a:gd name="connsiteX0" fmla="*/ 23091 w 6336145"/>
              <a:gd name="connsiteY0" fmla="*/ 6858001 h 6876474"/>
              <a:gd name="connsiteX1" fmla="*/ 0 w 6336145"/>
              <a:gd name="connsiteY1" fmla="*/ 1 h 6876474"/>
              <a:gd name="connsiteX2" fmla="*/ 1944255 w 6336145"/>
              <a:gd name="connsiteY2" fmla="*/ 0 h 6876474"/>
              <a:gd name="connsiteX3" fmla="*/ 6336145 w 6336145"/>
              <a:gd name="connsiteY3" fmla="*/ 6876474 h 6876474"/>
              <a:gd name="connsiteX4" fmla="*/ 23091 w 6336145"/>
              <a:gd name="connsiteY4" fmla="*/ 6858001 h 687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36145" h="6876474">
                <a:moveTo>
                  <a:pt x="23091" y="6858001"/>
                </a:moveTo>
                <a:lnTo>
                  <a:pt x="0" y="1"/>
                </a:lnTo>
                <a:lnTo>
                  <a:pt x="1944255" y="0"/>
                </a:lnTo>
                <a:lnTo>
                  <a:pt x="6336145" y="6876474"/>
                </a:lnTo>
                <a:lnTo>
                  <a:pt x="23091" y="6858001"/>
                </a:lnTo>
                <a:close/>
              </a:path>
            </a:pathLst>
          </a:custGeom>
          <a:solidFill>
            <a:srgbClr val="52C6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F1B0501A-EF04-2CC3-A9A1-27D8F5161A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9460" y="4768933"/>
            <a:ext cx="5585119" cy="820679"/>
          </a:xfrm>
        </p:spPr>
        <p:txBody>
          <a:bodyPr>
            <a:normAutofit/>
          </a:bodyPr>
          <a:lstStyle/>
          <a:p>
            <a:pPr algn="r"/>
            <a:r>
              <a:rPr lang="el-GR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 Condensed" panose="020B0502040204020203" pitchFamily="34" charset="0"/>
                <a:cs typeface="Times New Roman" panose="02020603050405020304" pitchFamily="18" charset="0"/>
              </a:rPr>
              <a:t>Ευχαριστούμε Πολύ</a:t>
            </a:r>
            <a:endParaRPr lang="en-US" sz="4800" dirty="0">
              <a:solidFill>
                <a:schemeClr val="tx1">
                  <a:lumMod val="85000"/>
                  <a:lumOff val="15000"/>
                </a:schemeClr>
              </a:solidFill>
              <a:latin typeface="Bahnschrift Condensed" panose="020B0502040204020203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Ομάδα 4">
            <a:extLst>
              <a:ext uri="{FF2B5EF4-FFF2-40B4-BE49-F238E27FC236}">
                <a16:creationId xmlns:a16="http://schemas.microsoft.com/office/drawing/2014/main" xmlns="" id="{EBE35A82-6530-F4FA-F87F-3D5021107CF5}"/>
              </a:ext>
            </a:extLst>
          </p:cNvPr>
          <p:cNvGrpSpPr/>
          <p:nvPr/>
        </p:nvGrpSpPr>
        <p:grpSpPr>
          <a:xfrm>
            <a:off x="7873056" y="5578680"/>
            <a:ext cx="3874332" cy="1673851"/>
            <a:chOff x="7873056" y="5578680"/>
            <a:chExt cx="3874332" cy="1673851"/>
          </a:xfrm>
        </p:grpSpPr>
        <p:pic>
          <p:nvPicPr>
            <p:cNvPr id="13" name="Εικόνα 12">
              <a:extLst>
                <a:ext uri="{FF2B5EF4-FFF2-40B4-BE49-F238E27FC236}">
                  <a16:creationId xmlns:a16="http://schemas.microsoft.com/office/drawing/2014/main" xmlns="" id="{31A5F22F-DDDF-AEE7-7D34-7133B69922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14" name="Picture 6">
              <a:extLst>
                <a:ext uri="{FF2B5EF4-FFF2-40B4-BE49-F238E27FC236}">
                  <a16:creationId xmlns:a16="http://schemas.microsoft.com/office/drawing/2014/main" xmlns="" id="{B4969D06-6D0A-604D-301E-7B7992E3E4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20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97483954-3A6F-DAF4-5BB9-222195C37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76FD53B5-E2FC-D945-3306-2A6652B37F4D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  <p:pic>
        <p:nvPicPr>
          <p:cNvPr id="3" name="Εικόνα 2" descr="Εικόνα που περιέχει νυχτερινός ουρανός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295225D0-5241-9B11-826C-71C04034EA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563" t="3175" r="20603" b="9440"/>
          <a:stretch/>
        </p:blipFill>
        <p:spPr>
          <a:xfrm rot="462597">
            <a:off x="717240" y="933218"/>
            <a:ext cx="5294926" cy="5370703"/>
          </a:xfrm>
          <a:prstGeom prst="rect">
            <a:avLst/>
          </a:prstGeom>
        </p:spPr>
      </p:pic>
      <p:pic>
        <p:nvPicPr>
          <p:cNvPr id="4" name="Εικόνα 3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E485A0AE-200E-E9F3-06F4-3D52C027177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3147212" y="420032"/>
            <a:ext cx="4633441" cy="1066478"/>
          </a:xfrm>
          <a:prstGeom prst="rect">
            <a:avLst/>
          </a:prstGeom>
        </p:spPr>
      </p:pic>
      <p:pic>
        <p:nvPicPr>
          <p:cNvPr id="6" name="Εικόνα 13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16C898E9-6016-091F-3996-118CAA0F372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335" y="4396535"/>
            <a:ext cx="4041865" cy="137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850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5A6F082-74E5-7DDA-8457-D1BCB6DAA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xmlns="" id="{5AAB8819-C4A3-BCB2-447A-01120643D0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02641497"/>
              </p:ext>
            </p:extLst>
          </p:nvPr>
        </p:nvGraphicFramePr>
        <p:xfrm>
          <a:off x="807389" y="1129198"/>
          <a:ext cx="10792207" cy="1137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0601">
                  <a:extLst>
                    <a:ext uri="{9D8B030D-6E8A-4147-A177-3AD203B41FA5}">
                      <a16:colId xmlns:a16="http://schemas.microsoft.com/office/drawing/2014/main" xmlns="" val="713118799"/>
                    </a:ext>
                  </a:extLst>
                </a:gridCol>
                <a:gridCol w="7138988">
                  <a:extLst>
                    <a:ext uri="{9D8B030D-6E8A-4147-A177-3AD203B41FA5}">
                      <a16:colId xmlns:a16="http://schemas.microsoft.com/office/drawing/2014/main" xmlns="" val="1117315309"/>
                    </a:ext>
                  </a:extLst>
                </a:gridCol>
                <a:gridCol w="1892618">
                  <a:extLst>
                    <a:ext uri="{9D8B030D-6E8A-4147-A177-3AD203B41FA5}">
                      <a16:colId xmlns:a16="http://schemas.microsoft.com/office/drawing/2014/main" xmlns="" val="21879532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2000" b="1" kern="1200" dirty="0">
                          <a:solidFill>
                            <a:schemeClr val="bg1"/>
                          </a:solidFill>
                        </a:rPr>
                        <a:t>Ειδικός Στόχος</a:t>
                      </a:r>
                      <a:endParaRPr lang="el-GR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52C6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2000" b="1" kern="1200" dirty="0">
                          <a:solidFill>
                            <a:schemeClr val="bg1"/>
                          </a:solidFill>
                        </a:rPr>
                        <a:t>Δράση</a:t>
                      </a:r>
                      <a:endParaRPr lang="el-GR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52C6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2000" b="1" kern="1200" dirty="0">
                          <a:solidFill>
                            <a:schemeClr val="bg1"/>
                          </a:solidFill>
                        </a:rPr>
                        <a:t>Π/Υ ΔΔ (€)</a:t>
                      </a:r>
                      <a:endParaRPr lang="el-GR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52C6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7701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RSO1.</a:t>
                      </a:r>
                      <a:r>
                        <a:rPr lang="el-GR" sz="2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ΕΚΣΥΓΧΡΟΝΙΣΜΟΣ ΜΙΚΡΗΣ ΕΠΙΧΕΙΡΗΜΑΤΙΚΟΤΗΤΑΣ ΔΥΤΙΚΗΣ ΕΛΛΑΔΑΣ 2025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dirty="0"/>
                        <a:t>23.000.000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662319064"/>
                  </a:ext>
                </a:extLst>
              </a:tr>
            </a:tbl>
          </a:graphicData>
        </a:graphic>
      </p:graphicFrame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xmlns="" id="{7D35901E-5B2B-6D44-726E-2DF526DE9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48117544"/>
              </p:ext>
            </p:extLst>
          </p:nvPr>
        </p:nvGraphicFramePr>
        <p:xfrm>
          <a:off x="634482" y="2266483"/>
          <a:ext cx="10422294" cy="393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32455">
                  <a:extLst>
                    <a:ext uri="{9D8B030D-6E8A-4147-A177-3AD203B41FA5}">
                      <a16:colId xmlns:a16="http://schemas.microsoft.com/office/drawing/2014/main" xmlns="" val="3549488537"/>
                    </a:ext>
                  </a:extLst>
                </a:gridCol>
                <a:gridCol w="3689839">
                  <a:extLst>
                    <a:ext uri="{9D8B030D-6E8A-4147-A177-3AD203B41FA5}">
                      <a16:colId xmlns:a16="http://schemas.microsoft.com/office/drawing/2014/main" xmlns="" val="4004498285"/>
                    </a:ext>
                  </a:extLst>
                </a:gridCol>
              </a:tblGrid>
              <a:tr h="327427">
                <a:tc rowSpan="3"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dirty="0">
                          <a:effectLst/>
                        </a:rPr>
                        <a:t>Κατηγορία Δικαιούχων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55032259"/>
                  </a:ext>
                </a:extLst>
              </a:tr>
              <a:tr h="225332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b="1" dirty="0">
                          <a:effectLst/>
                        </a:rPr>
                        <a:t>Υποδράση Α</a:t>
                      </a:r>
                      <a:endParaRPr lang="el-GR" sz="16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6707055"/>
                  </a:ext>
                </a:extLst>
              </a:tr>
              <a:tr h="64094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b="1" dirty="0">
                          <a:effectLst/>
                        </a:rPr>
                        <a:t>Ατομικές Επιχειρήσεις Επιστημόνων</a:t>
                      </a:r>
                      <a:endParaRPr lang="el-GR" sz="16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7665711"/>
                  </a:ext>
                </a:extLst>
              </a:tr>
              <a:tr h="66325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Υψηλότερος Κύκλος Εργασιών Επιχειρήσεων των 3 τελευταίων κλεισμένων χρήσεων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&lt;100.000€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1514270"/>
                  </a:ext>
                </a:extLst>
              </a:tr>
              <a:tr h="574483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Χαμηλότερος Κύκλος Εργασιών Επιχειρήσεων των 3 τελευταίων κλεισμένων χρήσεων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&gt;15.000€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1100662"/>
                  </a:ext>
                </a:extLst>
              </a:tr>
              <a:tr h="388799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Διαθέσιμος π/υ Δ.Δ. πρόσκλησης 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800" b="1" dirty="0">
                          <a:effectLst/>
                        </a:rPr>
                        <a:t>2.000.000 €</a:t>
                      </a:r>
                      <a:endParaRPr lang="el-GR" sz="18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1083715"/>
                  </a:ext>
                </a:extLst>
              </a:tr>
              <a:tr h="373505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Κάτω όριο π/υ επενδυτικού σχεδίου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800" b="1" dirty="0">
                          <a:effectLst/>
                        </a:rPr>
                        <a:t>5.000 €</a:t>
                      </a:r>
                      <a:endParaRPr lang="el-GR" sz="18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24580518"/>
                  </a:ext>
                </a:extLst>
              </a:tr>
              <a:tr h="404283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Άνω όριο π/υ επενδυτικού σχεδίου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800" b="1" dirty="0">
                          <a:effectLst/>
                        </a:rPr>
                        <a:t>10.000 €</a:t>
                      </a:r>
                      <a:endParaRPr lang="el-GR" sz="18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80046319"/>
                  </a:ext>
                </a:extLst>
              </a:tr>
              <a:tr h="334894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Ποσοστό ενίσχυσης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50%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37401857"/>
                  </a:ext>
                </a:extLst>
              </a:tr>
            </a:tbl>
          </a:graphicData>
        </a:graphic>
      </p:graphicFrame>
      <p:pic>
        <p:nvPicPr>
          <p:cNvPr id="6" name="Εικόνα 5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24DBF823-3070-0C64-1183-4157B8EDA9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248770" y="298990"/>
            <a:ext cx="2543247" cy="585379"/>
          </a:xfrm>
          <a:prstGeom prst="rect">
            <a:avLst/>
          </a:prstGeom>
        </p:spPr>
      </p:pic>
      <p:sp>
        <p:nvSpPr>
          <p:cNvPr id="12" name="Θέση κειμένου 2">
            <a:extLst>
              <a:ext uri="{FF2B5EF4-FFF2-40B4-BE49-F238E27FC236}">
                <a16:creationId xmlns:a16="http://schemas.microsoft.com/office/drawing/2014/main" xmlns="" id="{470F9D48-6A3A-6D1A-6AD5-D592CD280B71}"/>
              </a:ext>
            </a:extLst>
          </p:cNvPr>
          <p:cNvSpPr txBox="1">
            <a:spLocks/>
          </p:cNvSpPr>
          <p:nvPr/>
        </p:nvSpPr>
        <p:spPr>
          <a:xfrm>
            <a:off x="2363639" y="364218"/>
            <a:ext cx="9324160" cy="11255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ΕΚΣΥΓΧΡΟΝΙΣΜΟΣ ΜΙΚΡΗΣ ΕΠΙΧΕΙΡΗΜΑΤΙΚΟΤΗΤΑΣ ΔΥΤΙΚΗΣ ΕΛΛΑΔΑΣ 2025</a:t>
            </a:r>
          </a:p>
        </p:txBody>
      </p:sp>
      <p:grpSp>
        <p:nvGrpSpPr>
          <p:cNvPr id="13" name="Ομάδα 12">
            <a:extLst>
              <a:ext uri="{FF2B5EF4-FFF2-40B4-BE49-F238E27FC236}">
                <a16:creationId xmlns:a16="http://schemas.microsoft.com/office/drawing/2014/main" xmlns="" id="{A5D11DBA-71F9-397C-A17F-07C061C70F8A}"/>
              </a:ext>
            </a:extLst>
          </p:cNvPr>
          <p:cNvGrpSpPr/>
          <p:nvPr/>
        </p:nvGrpSpPr>
        <p:grpSpPr>
          <a:xfrm>
            <a:off x="7907561" y="5578680"/>
            <a:ext cx="3874332" cy="1673851"/>
            <a:chOff x="7873056" y="5578680"/>
            <a:chExt cx="3874332" cy="1673851"/>
          </a:xfrm>
        </p:grpSpPr>
        <p:pic>
          <p:nvPicPr>
            <p:cNvPr id="14" name="Εικόνα 13">
              <a:extLst>
                <a:ext uri="{FF2B5EF4-FFF2-40B4-BE49-F238E27FC236}">
                  <a16:creationId xmlns:a16="http://schemas.microsoft.com/office/drawing/2014/main" xmlns="" id="{D8C3421B-01C2-ECBF-422D-736B01BB09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15" name="Picture 6">
              <a:extLst>
                <a:ext uri="{FF2B5EF4-FFF2-40B4-BE49-F238E27FC236}">
                  <a16:creationId xmlns:a16="http://schemas.microsoft.com/office/drawing/2014/main" xmlns="" id="{8A31ADB1-A6ED-AA58-7CBB-FAE67EF557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16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FBBE4F92-D614-E085-1D42-AC90C9A8E73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3ECBCB69-2865-97CB-C50F-76FA9DEC6567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694999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ECEF4D9-223A-0CCF-2E53-EF369E87F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xmlns="" id="{D8B54722-4FBE-B198-807A-28073FA367F9}"/>
              </a:ext>
            </a:extLst>
          </p:cNvPr>
          <p:cNvGraphicFramePr>
            <a:graphicFrameLocks noGrp="1"/>
          </p:cNvGraphicFramePr>
          <p:nvPr/>
        </p:nvGraphicFramePr>
        <p:xfrm>
          <a:off x="807389" y="1129198"/>
          <a:ext cx="10792207" cy="1137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0601">
                  <a:extLst>
                    <a:ext uri="{9D8B030D-6E8A-4147-A177-3AD203B41FA5}">
                      <a16:colId xmlns:a16="http://schemas.microsoft.com/office/drawing/2014/main" xmlns="" val="713118799"/>
                    </a:ext>
                  </a:extLst>
                </a:gridCol>
                <a:gridCol w="7138988">
                  <a:extLst>
                    <a:ext uri="{9D8B030D-6E8A-4147-A177-3AD203B41FA5}">
                      <a16:colId xmlns:a16="http://schemas.microsoft.com/office/drawing/2014/main" xmlns="" val="1117315309"/>
                    </a:ext>
                  </a:extLst>
                </a:gridCol>
                <a:gridCol w="1892618">
                  <a:extLst>
                    <a:ext uri="{9D8B030D-6E8A-4147-A177-3AD203B41FA5}">
                      <a16:colId xmlns:a16="http://schemas.microsoft.com/office/drawing/2014/main" xmlns="" val="21879532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2000" b="1" kern="1200" dirty="0">
                          <a:solidFill>
                            <a:schemeClr val="bg1"/>
                          </a:solidFill>
                        </a:rPr>
                        <a:t>Ειδικός Στόχος</a:t>
                      </a:r>
                      <a:endParaRPr lang="el-GR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52C6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2000" b="1" kern="1200" dirty="0">
                          <a:solidFill>
                            <a:schemeClr val="bg1"/>
                          </a:solidFill>
                        </a:rPr>
                        <a:t>Δράση</a:t>
                      </a:r>
                      <a:endParaRPr lang="el-GR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52C6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2000" b="1" kern="1200" dirty="0">
                          <a:solidFill>
                            <a:schemeClr val="bg1"/>
                          </a:solidFill>
                        </a:rPr>
                        <a:t>Π/Υ ΔΔ (€)</a:t>
                      </a:r>
                      <a:endParaRPr lang="el-GR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52C6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7701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RSO1.</a:t>
                      </a:r>
                      <a:r>
                        <a:rPr lang="el-GR" sz="2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ΕΚΣΥΓΧΡΟΝΙΣΜΟΣ ΜΙΚΡΗΣ ΕΠΙΧΕΙΡΗΜΑΤΙΚΟΤΗΤΑΣ ΔΥΤΙΚΗΣ ΕΛΛΑΔΑΣ 2025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dirty="0"/>
                        <a:t>23.000.000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662319064"/>
                  </a:ext>
                </a:extLst>
              </a:tr>
            </a:tbl>
          </a:graphicData>
        </a:graphic>
      </p:graphicFrame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xmlns="" id="{E9252859-7531-2AA0-9ECB-9A4CBAE77B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16761795"/>
              </p:ext>
            </p:extLst>
          </p:nvPr>
        </p:nvGraphicFramePr>
        <p:xfrm>
          <a:off x="634482" y="2266483"/>
          <a:ext cx="10792207" cy="3960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34923">
                  <a:extLst>
                    <a:ext uri="{9D8B030D-6E8A-4147-A177-3AD203B41FA5}">
                      <a16:colId xmlns:a16="http://schemas.microsoft.com/office/drawing/2014/main" xmlns="" val="3549488537"/>
                    </a:ext>
                  </a:extLst>
                </a:gridCol>
                <a:gridCol w="2166897">
                  <a:extLst>
                    <a:ext uri="{9D8B030D-6E8A-4147-A177-3AD203B41FA5}">
                      <a16:colId xmlns:a16="http://schemas.microsoft.com/office/drawing/2014/main" xmlns="" val="4004498285"/>
                    </a:ext>
                  </a:extLst>
                </a:gridCol>
                <a:gridCol w="3490387">
                  <a:extLst>
                    <a:ext uri="{9D8B030D-6E8A-4147-A177-3AD203B41FA5}">
                      <a16:colId xmlns:a16="http://schemas.microsoft.com/office/drawing/2014/main" xmlns="" val="4042339709"/>
                    </a:ext>
                  </a:extLst>
                </a:gridCol>
              </a:tblGrid>
              <a:tr h="355419">
                <a:tc rowSpan="3"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dirty="0">
                          <a:effectLst/>
                        </a:rPr>
                        <a:t>Κατηγορία Δικαιούχων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l-GR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55032259"/>
                  </a:ext>
                </a:extLst>
              </a:tr>
              <a:tr h="225332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1" dirty="0">
                          <a:effectLst/>
                        </a:rPr>
                        <a:t>Υποδράση Α</a:t>
                      </a:r>
                      <a:endParaRPr lang="el-GR" sz="14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b="1" dirty="0">
                          <a:effectLst/>
                        </a:rPr>
                        <a:t>Υποδράση Β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6707055"/>
                  </a:ext>
                </a:extLst>
              </a:tr>
              <a:tr h="64094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1" dirty="0">
                          <a:effectLst/>
                        </a:rPr>
                        <a:t>Ατομικές Επιχειρήσεις Επιστημόνων</a:t>
                      </a:r>
                      <a:endParaRPr lang="el-GR" sz="14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b="1" dirty="0">
                          <a:effectLst/>
                        </a:rPr>
                        <a:t>Μικρές Επενδύσεις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7665711"/>
                  </a:ext>
                </a:extLst>
              </a:tr>
              <a:tr h="66325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Υψηλότερος Κύκλος Εργασιών Επιχειρήσεων των 3 τελευταίων κλεισμένων χρήσεων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dirty="0">
                          <a:effectLst/>
                        </a:rPr>
                        <a:t>&lt;100.000€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dirty="0">
                          <a:effectLst/>
                        </a:rPr>
                        <a:t>&lt;500.000€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1514270"/>
                  </a:ext>
                </a:extLst>
              </a:tr>
              <a:tr h="574483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Χαμηλότερος Κύκλος Εργασιών Επιχειρήσεων των 3 τελευταίων κλεισμένων χρήσεων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dirty="0">
                          <a:effectLst/>
                        </a:rPr>
                        <a:t>&gt;15.000€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dirty="0">
                          <a:effectLst/>
                        </a:rPr>
                        <a:t>&gt;15.000€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1100662"/>
                  </a:ext>
                </a:extLst>
              </a:tr>
              <a:tr h="388799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Διαθέσιμος π/υ Δ.Δ. πρόσκλησης 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dirty="0">
                          <a:effectLst/>
                        </a:rPr>
                        <a:t>2.000.000 €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b="1" dirty="0">
                          <a:effectLst/>
                        </a:rPr>
                        <a:t>18.000.000 €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1083715"/>
                  </a:ext>
                </a:extLst>
              </a:tr>
              <a:tr h="373505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Κάτω όριο π/υ επενδυτικού σχεδίου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5.000 €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b="1" dirty="0">
                          <a:effectLst/>
                        </a:rPr>
                        <a:t>5.000 €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24580518"/>
                  </a:ext>
                </a:extLst>
              </a:tr>
              <a:tr h="404283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Άνω όριο π/υ επενδυτικού σχεδίου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10.000 €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b="1" dirty="0">
                          <a:effectLst/>
                        </a:rPr>
                        <a:t>40.000 €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80046319"/>
                  </a:ext>
                </a:extLst>
              </a:tr>
              <a:tr h="334894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Ποσοστό ενίσχυσης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dirty="0">
                          <a:effectLst/>
                        </a:rPr>
                        <a:t>50%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dirty="0">
                          <a:effectLst/>
                        </a:rPr>
                        <a:t>50%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37401857"/>
                  </a:ext>
                </a:extLst>
              </a:tr>
            </a:tbl>
          </a:graphicData>
        </a:graphic>
      </p:graphicFrame>
      <p:pic>
        <p:nvPicPr>
          <p:cNvPr id="6" name="Εικόνα 5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E2AC0034-F05C-7C9E-35C7-88C9AE4EF6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248770" y="298990"/>
            <a:ext cx="2543247" cy="585379"/>
          </a:xfrm>
          <a:prstGeom prst="rect">
            <a:avLst/>
          </a:prstGeom>
        </p:spPr>
      </p:pic>
      <p:sp>
        <p:nvSpPr>
          <p:cNvPr id="12" name="Θέση κειμένου 2">
            <a:extLst>
              <a:ext uri="{FF2B5EF4-FFF2-40B4-BE49-F238E27FC236}">
                <a16:creationId xmlns:a16="http://schemas.microsoft.com/office/drawing/2014/main" xmlns="" id="{D599464A-E6D5-C675-CAFB-E5C7896AADB4}"/>
              </a:ext>
            </a:extLst>
          </p:cNvPr>
          <p:cNvSpPr txBox="1">
            <a:spLocks/>
          </p:cNvSpPr>
          <p:nvPr/>
        </p:nvSpPr>
        <p:spPr>
          <a:xfrm>
            <a:off x="2363639" y="364218"/>
            <a:ext cx="9324160" cy="11255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ΕΚΣΥΓΧΡΟΝΙΣΜΟΣ ΜΙΚΡΗΣ ΕΠΙΧΕΙΡΗΜΑΤΙΚΟΤΗΤΑΣ ΔΥΤΙΚΗΣ ΕΛΛΑΔΑΣ 2025</a:t>
            </a:r>
          </a:p>
        </p:txBody>
      </p:sp>
      <p:grpSp>
        <p:nvGrpSpPr>
          <p:cNvPr id="13" name="Ομάδα 12">
            <a:extLst>
              <a:ext uri="{FF2B5EF4-FFF2-40B4-BE49-F238E27FC236}">
                <a16:creationId xmlns:a16="http://schemas.microsoft.com/office/drawing/2014/main" xmlns="" id="{32D0AC92-F829-4B2C-A8D1-0E3ECB7D5B23}"/>
              </a:ext>
            </a:extLst>
          </p:cNvPr>
          <p:cNvGrpSpPr/>
          <p:nvPr/>
        </p:nvGrpSpPr>
        <p:grpSpPr>
          <a:xfrm>
            <a:off x="7873056" y="5578680"/>
            <a:ext cx="3874332" cy="1673851"/>
            <a:chOff x="7873056" y="5578680"/>
            <a:chExt cx="3874332" cy="1673851"/>
          </a:xfrm>
        </p:grpSpPr>
        <p:pic>
          <p:nvPicPr>
            <p:cNvPr id="14" name="Εικόνα 13">
              <a:extLst>
                <a:ext uri="{FF2B5EF4-FFF2-40B4-BE49-F238E27FC236}">
                  <a16:creationId xmlns:a16="http://schemas.microsoft.com/office/drawing/2014/main" xmlns="" id="{9B32B2E4-E6C1-1AA3-8F79-286607F4888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15" name="Picture 6">
              <a:extLst>
                <a:ext uri="{FF2B5EF4-FFF2-40B4-BE49-F238E27FC236}">
                  <a16:creationId xmlns:a16="http://schemas.microsoft.com/office/drawing/2014/main" xmlns="" id="{32C0BE49-981A-5510-8D0D-63DC9AAD19D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16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9A2B618F-6341-5C8A-8C7B-7AA496D029B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BCC5E122-3BB8-3C09-22B5-538A0CC9C825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080507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A01923C-6E11-171D-ED97-E2EDFA84F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xmlns="" id="{6AC75A55-0977-B5B6-93A0-1E8E4C6D5D05}"/>
              </a:ext>
            </a:extLst>
          </p:cNvPr>
          <p:cNvGraphicFramePr>
            <a:graphicFrameLocks noGrp="1"/>
          </p:cNvGraphicFramePr>
          <p:nvPr/>
        </p:nvGraphicFramePr>
        <p:xfrm>
          <a:off x="807389" y="1129198"/>
          <a:ext cx="10792207" cy="1137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0601">
                  <a:extLst>
                    <a:ext uri="{9D8B030D-6E8A-4147-A177-3AD203B41FA5}">
                      <a16:colId xmlns:a16="http://schemas.microsoft.com/office/drawing/2014/main" xmlns="" val="713118799"/>
                    </a:ext>
                  </a:extLst>
                </a:gridCol>
                <a:gridCol w="7138988">
                  <a:extLst>
                    <a:ext uri="{9D8B030D-6E8A-4147-A177-3AD203B41FA5}">
                      <a16:colId xmlns:a16="http://schemas.microsoft.com/office/drawing/2014/main" xmlns="" val="1117315309"/>
                    </a:ext>
                  </a:extLst>
                </a:gridCol>
                <a:gridCol w="1892618">
                  <a:extLst>
                    <a:ext uri="{9D8B030D-6E8A-4147-A177-3AD203B41FA5}">
                      <a16:colId xmlns:a16="http://schemas.microsoft.com/office/drawing/2014/main" xmlns="" val="21879532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2000" b="1" kern="1200" dirty="0">
                          <a:solidFill>
                            <a:schemeClr val="bg1"/>
                          </a:solidFill>
                        </a:rPr>
                        <a:t>Ειδικός Στόχος</a:t>
                      </a:r>
                      <a:endParaRPr lang="el-GR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52C6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2000" b="1" kern="1200" dirty="0">
                          <a:solidFill>
                            <a:schemeClr val="bg1"/>
                          </a:solidFill>
                        </a:rPr>
                        <a:t>Δράση</a:t>
                      </a:r>
                      <a:endParaRPr lang="el-GR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52C6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l-GR" sz="2000" b="1" kern="1200" dirty="0">
                          <a:solidFill>
                            <a:schemeClr val="bg1"/>
                          </a:solidFill>
                        </a:rPr>
                        <a:t>Π/Υ ΔΔ (€)</a:t>
                      </a:r>
                      <a:endParaRPr lang="el-GR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52C6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7701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RSO1.</a:t>
                      </a:r>
                      <a:r>
                        <a:rPr lang="el-GR" sz="2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ΕΚΣΥΓΧΡΟΝΙΣΜΟΣ ΜΙΚΡΗΣ ΕΠΙΧΕΙΡΗΜΑΤΙΚΟΤΗΤΑΣ ΔΥΤΙΚΗΣ ΕΛΛΑΔΑΣ 2025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dirty="0"/>
                        <a:t>23.000.000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662319064"/>
                  </a:ext>
                </a:extLst>
              </a:tr>
            </a:tbl>
          </a:graphicData>
        </a:graphic>
      </p:graphicFrame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xmlns="" id="{49F513FC-2578-D679-86C2-16C9DA6A51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25286016"/>
              </p:ext>
            </p:extLst>
          </p:nvPr>
        </p:nvGraphicFramePr>
        <p:xfrm>
          <a:off x="634483" y="2266483"/>
          <a:ext cx="11053316" cy="38398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38478">
                  <a:extLst>
                    <a:ext uri="{9D8B030D-6E8A-4147-A177-3AD203B41FA5}">
                      <a16:colId xmlns:a16="http://schemas.microsoft.com/office/drawing/2014/main" xmlns="" val="3549488537"/>
                    </a:ext>
                  </a:extLst>
                </a:gridCol>
                <a:gridCol w="2054050">
                  <a:extLst>
                    <a:ext uri="{9D8B030D-6E8A-4147-A177-3AD203B41FA5}">
                      <a16:colId xmlns:a16="http://schemas.microsoft.com/office/drawing/2014/main" xmlns="" val="4004498285"/>
                    </a:ext>
                  </a:extLst>
                </a:gridCol>
                <a:gridCol w="2009955">
                  <a:extLst>
                    <a:ext uri="{9D8B030D-6E8A-4147-A177-3AD203B41FA5}">
                      <a16:colId xmlns:a16="http://schemas.microsoft.com/office/drawing/2014/main" xmlns="" val="4042339709"/>
                    </a:ext>
                  </a:extLst>
                </a:gridCol>
                <a:gridCol w="2750833">
                  <a:extLst>
                    <a:ext uri="{9D8B030D-6E8A-4147-A177-3AD203B41FA5}">
                      <a16:colId xmlns:a16="http://schemas.microsoft.com/office/drawing/2014/main" xmlns="" val="3510733560"/>
                    </a:ext>
                  </a:extLst>
                </a:gridCol>
              </a:tblGrid>
              <a:tr h="234401">
                <a:tc rowSpan="3"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dirty="0">
                          <a:effectLst/>
                        </a:rPr>
                        <a:t>Κατηγορία Δικαιούχων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l-GR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l-GR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55032259"/>
                  </a:ext>
                </a:extLst>
              </a:tr>
              <a:tr h="225332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Υποδράση Α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Υποδράση Β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800" b="1" dirty="0">
                          <a:effectLst/>
                        </a:rPr>
                        <a:t>Υποδράση Γ</a:t>
                      </a:r>
                      <a:endParaRPr lang="el-GR" sz="18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6707055"/>
                  </a:ext>
                </a:extLst>
              </a:tr>
              <a:tr h="64094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Ατομικές Επιχειρήσεις Επιστημόνων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Μικρές Επενδύσεις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800" b="1" dirty="0">
                          <a:effectLst/>
                        </a:rPr>
                        <a:t>Μεσαίες Επενδύσεις</a:t>
                      </a:r>
                      <a:endParaRPr lang="el-GR" sz="18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7665711"/>
                  </a:ext>
                </a:extLst>
              </a:tr>
              <a:tr h="663256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Υψηλότερος Κύκλος Εργασιών Επιχειρήσεων των 3 τελευταίων κλεισμένων χρήσεων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&lt;100.000€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&lt;500.000€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800" dirty="0">
                          <a:effectLst/>
                        </a:rPr>
                        <a:t>&gt;500.000€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71514270"/>
                  </a:ext>
                </a:extLst>
              </a:tr>
              <a:tr h="574483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Χαμηλότερος Κύκλος Εργασιών Επιχειρήσεων των 3 τελευταίων κλεισμένων χρήσεων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&gt;15.000€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&gt;15.000€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l-GR" sz="18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1100662"/>
                  </a:ext>
                </a:extLst>
              </a:tr>
              <a:tr h="388799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Διαθέσιμος π/υ Δ.Δ. πρόσκλησης 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2.000.000 €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18.000.000 €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b="1" dirty="0">
                          <a:effectLst/>
                        </a:rPr>
                        <a:t>3.000.000 €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1083715"/>
                  </a:ext>
                </a:extLst>
              </a:tr>
              <a:tr h="373505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Κάτω όριο π/υ επενδυτικού σχεδίου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5.000 €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5.000 €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b="1" dirty="0">
                          <a:effectLst/>
                        </a:rPr>
                        <a:t>40.001 €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24580518"/>
                  </a:ext>
                </a:extLst>
              </a:tr>
              <a:tr h="404283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Άνω όριο π/υ επενδυτικού σχεδίου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10.000 €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40.000 €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2000" b="1" dirty="0">
                          <a:effectLst/>
                        </a:rPr>
                        <a:t>120.000 €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80046319"/>
                  </a:ext>
                </a:extLst>
              </a:tr>
              <a:tr h="334894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dirty="0">
                          <a:effectLst/>
                        </a:rPr>
                        <a:t>Ποσοστό ενίσχυσης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50%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400" b="0" dirty="0">
                          <a:effectLst/>
                        </a:rPr>
                        <a:t>50%</a:t>
                      </a:r>
                      <a:endParaRPr lang="el-GR" sz="1400" b="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800" dirty="0">
                          <a:effectLst/>
                        </a:rPr>
                        <a:t>50%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37401857"/>
                  </a:ext>
                </a:extLst>
              </a:tr>
            </a:tbl>
          </a:graphicData>
        </a:graphic>
      </p:graphicFrame>
      <p:pic>
        <p:nvPicPr>
          <p:cNvPr id="6" name="Εικόνα 5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F9C1EFD2-77A8-46B1-AA3C-8C0252DCAE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248770" y="298990"/>
            <a:ext cx="2543247" cy="585379"/>
          </a:xfrm>
          <a:prstGeom prst="rect">
            <a:avLst/>
          </a:prstGeom>
        </p:spPr>
      </p:pic>
      <p:sp>
        <p:nvSpPr>
          <p:cNvPr id="12" name="Θέση κειμένου 2">
            <a:extLst>
              <a:ext uri="{FF2B5EF4-FFF2-40B4-BE49-F238E27FC236}">
                <a16:creationId xmlns:a16="http://schemas.microsoft.com/office/drawing/2014/main" xmlns="" id="{F5B8C525-AA6C-0B54-7DF7-C4E9D6A3EE8C}"/>
              </a:ext>
            </a:extLst>
          </p:cNvPr>
          <p:cNvSpPr txBox="1">
            <a:spLocks/>
          </p:cNvSpPr>
          <p:nvPr/>
        </p:nvSpPr>
        <p:spPr>
          <a:xfrm>
            <a:off x="2363639" y="364218"/>
            <a:ext cx="9324160" cy="11255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ΕΚΣΥΓΧΡΟΝΙΣΜΟΣ ΜΙΚΡΗΣ ΕΠΙΧΕΙΡΗΜΑΤΙΚΟΤΗΤΑΣ ΔΥΤΙΚΗΣ ΕΛΛΑΔΑΣ 2025</a:t>
            </a:r>
          </a:p>
        </p:txBody>
      </p:sp>
      <p:grpSp>
        <p:nvGrpSpPr>
          <p:cNvPr id="13" name="Ομάδα 12">
            <a:extLst>
              <a:ext uri="{FF2B5EF4-FFF2-40B4-BE49-F238E27FC236}">
                <a16:creationId xmlns:a16="http://schemas.microsoft.com/office/drawing/2014/main" xmlns="" id="{774AF02D-BEA4-51B1-FFEA-AC06D42D9DCD}"/>
              </a:ext>
            </a:extLst>
          </p:cNvPr>
          <p:cNvGrpSpPr/>
          <p:nvPr/>
        </p:nvGrpSpPr>
        <p:grpSpPr>
          <a:xfrm>
            <a:off x="7873056" y="5578680"/>
            <a:ext cx="3874332" cy="1673851"/>
            <a:chOff x="7873056" y="5578680"/>
            <a:chExt cx="3874332" cy="1673851"/>
          </a:xfrm>
        </p:grpSpPr>
        <p:pic>
          <p:nvPicPr>
            <p:cNvPr id="14" name="Εικόνα 13">
              <a:extLst>
                <a:ext uri="{FF2B5EF4-FFF2-40B4-BE49-F238E27FC236}">
                  <a16:creationId xmlns:a16="http://schemas.microsoft.com/office/drawing/2014/main" xmlns="" id="{FDFEBEC0-3313-B3B1-A4E2-1B29654D0A4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15" name="Picture 6">
              <a:extLst>
                <a:ext uri="{FF2B5EF4-FFF2-40B4-BE49-F238E27FC236}">
                  <a16:creationId xmlns:a16="http://schemas.microsoft.com/office/drawing/2014/main" xmlns="" id="{EC2D052A-57D2-F39D-DD76-2904C746794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16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8757D528-EDB5-0BFE-4DCB-775CC689DCD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E858FA3E-0FB5-45C8-D0E8-E04EA09C00A4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676794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C6A779E-6B13-8615-CA34-BE816413A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2">
            <a:extLst>
              <a:ext uri="{FF2B5EF4-FFF2-40B4-BE49-F238E27FC236}">
                <a16:creationId xmlns:a16="http://schemas.microsoft.com/office/drawing/2014/main" xmlns="" id="{9E2EB831-25DF-C53C-1B52-9D5087195FA2}"/>
              </a:ext>
            </a:extLst>
          </p:cNvPr>
          <p:cNvSpPr txBox="1">
            <a:spLocks/>
          </p:cNvSpPr>
          <p:nvPr/>
        </p:nvSpPr>
        <p:spPr>
          <a:xfrm>
            <a:off x="2363639" y="364218"/>
            <a:ext cx="9324160" cy="11255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ΕΚΣΥΓΧΡΟΝΙΣΜΟΣ ΜΙΚΡΗΣ ΕΠΙΧΕΙΡΗΜΑΤΙΚΟΤΗΤΑΣ ΔΥΤΙΚΗΣ ΕΛΛΑΔΑΣ 2025</a:t>
            </a:r>
          </a:p>
        </p:txBody>
      </p:sp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xmlns="" id="{8AA98D8B-CC69-0843-FBD3-C25DF23D89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18024662"/>
              </p:ext>
            </p:extLst>
          </p:nvPr>
        </p:nvGraphicFramePr>
        <p:xfrm>
          <a:off x="1180628" y="1043076"/>
          <a:ext cx="9830744" cy="4514286"/>
        </p:xfrm>
        <a:graphic>
          <a:graphicData uri="http://schemas.openxmlformats.org/drawingml/2006/table">
            <a:tbl>
              <a:tblPr firstRow="1">
                <a:tableStyleId>{BDBED569-4797-4DF1-A0F4-6AAB3CD982D8}</a:tableStyleId>
              </a:tblPr>
              <a:tblGrid>
                <a:gridCol w="9830744">
                  <a:extLst>
                    <a:ext uri="{9D8B030D-6E8A-4147-A177-3AD203B41FA5}">
                      <a16:colId xmlns:a16="http://schemas.microsoft.com/office/drawing/2014/main" xmlns="" val="2983225910"/>
                    </a:ext>
                  </a:extLst>
                </a:gridCol>
              </a:tblGrid>
              <a:tr h="818672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1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Βασικά σημεία</a:t>
                      </a: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6931205"/>
                  </a:ext>
                </a:extLst>
              </a:tr>
              <a:tr h="761397">
                <a:tc>
                  <a:txBody>
                    <a:bodyPr/>
                    <a:lstStyle/>
                    <a:p>
                      <a:pPr marL="742950" lvl="1" indent="-285750" algn="l" fontAlgn="ctr">
                        <a:buFontTx/>
                        <a:buBlip>
                          <a:blip r:embed="rId2"/>
                        </a:buBlip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	ΚΑΔ Επένδυσης θα πρέπει να είναι ο κύριος ΚΑΔ ή ο ΚΑΔ με τα μεγαλύτερα έσοδα της 	τελευταίας κλεισμένης χρήσης (σύμφωνα με Ε3)</a:t>
                      </a: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3325355536"/>
                  </a:ext>
                </a:extLst>
              </a:tr>
              <a:tr h="543205">
                <a:tc>
                  <a:txBody>
                    <a:bodyPr/>
                    <a:lstStyle/>
                    <a:p>
                      <a:pPr marL="742950" lvl="1" indent="-285750" algn="l" defTabSz="914400" rtl="0" eaLnBrk="1" fontAlgn="ctr" latinLnBrk="0" hangingPunct="1">
                        <a:buFontTx/>
                        <a:buBlip>
                          <a:blip r:embed="rId2"/>
                        </a:buBlip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	Το μέγεθος της επιχείρησης θα πρέπει να είναι </a:t>
                      </a:r>
                      <a:r>
                        <a:rPr lang="el-GR" sz="16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ΜΙΚΡΗ (&lt;50 ΕΜΕ, ΚΕ&lt;10Μ€)</a:t>
                      </a: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1017237179"/>
                  </a:ext>
                </a:extLst>
              </a:tr>
              <a:tr h="761397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	Η έδρα της επιχείρησης ή υποκατάστημά της θα πρέπει να είναι στη Δυτική Ελλάδα, </a:t>
                      </a:r>
                      <a:r>
                        <a:rPr lang="el-GR" sz="16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πριν</a:t>
                      </a: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 την 	έκδοση της πρόσκλησης</a:t>
                      </a: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2063799904"/>
                  </a:ext>
                </a:extLst>
              </a:tr>
              <a:tr h="543205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	Επιλέξιμοι οι ΚΑΔ σύμφωνα με τις σχετικές προσκλήσεις</a:t>
                      </a: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1268092530"/>
                  </a:ext>
                </a:extLst>
              </a:tr>
              <a:tr h="543205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	Όλες οι δαπάνες θα πρέπει να υλοποιούνται στη Δυτική Ελλάδα</a:t>
                      </a: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842877355"/>
                  </a:ext>
                </a:extLst>
              </a:tr>
              <a:tr h="543205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	Υλοποίηση σε 12 μήνες: 30%</a:t>
                      </a: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2341657827"/>
                  </a:ext>
                </a:extLst>
              </a:tr>
            </a:tbl>
          </a:graphicData>
        </a:graphic>
      </p:graphicFrame>
      <p:pic>
        <p:nvPicPr>
          <p:cNvPr id="4" name="Εικόνα 3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515578C6-A6F4-5750-9438-9ABE8B45D2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248770" y="298990"/>
            <a:ext cx="2543247" cy="585379"/>
          </a:xfrm>
          <a:prstGeom prst="rect">
            <a:avLst/>
          </a:prstGeom>
        </p:spPr>
      </p:pic>
      <p:grpSp>
        <p:nvGrpSpPr>
          <p:cNvPr id="3" name="Ομάδα 2">
            <a:extLst>
              <a:ext uri="{FF2B5EF4-FFF2-40B4-BE49-F238E27FC236}">
                <a16:creationId xmlns:a16="http://schemas.microsoft.com/office/drawing/2014/main" xmlns="" id="{69201C76-C62B-B7A2-3EB2-5AF37B9B447B}"/>
              </a:ext>
            </a:extLst>
          </p:cNvPr>
          <p:cNvGrpSpPr/>
          <p:nvPr/>
        </p:nvGrpSpPr>
        <p:grpSpPr>
          <a:xfrm>
            <a:off x="7873056" y="5578680"/>
            <a:ext cx="3874332" cy="1673851"/>
            <a:chOff x="7873056" y="5578680"/>
            <a:chExt cx="3874332" cy="1673851"/>
          </a:xfrm>
        </p:grpSpPr>
        <p:pic>
          <p:nvPicPr>
            <p:cNvPr id="6" name="Εικόνα 5">
              <a:extLst>
                <a:ext uri="{FF2B5EF4-FFF2-40B4-BE49-F238E27FC236}">
                  <a16:creationId xmlns:a16="http://schemas.microsoft.com/office/drawing/2014/main" xmlns="" id="{00FA5411-5E5C-893F-D4CE-9E595958C6A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xmlns="" id="{3E768B36-8499-800C-62D3-8BFF194E867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8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B32BFE64-7744-3D5A-DC0D-844E015DAEE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80379AF9-50CA-89E0-261B-761B1827095F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342355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10E00D0-8377-B6BA-2BB6-64E03FF62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2">
            <a:extLst>
              <a:ext uri="{FF2B5EF4-FFF2-40B4-BE49-F238E27FC236}">
                <a16:creationId xmlns:a16="http://schemas.microsoft.com/office/drawing/2014/main" xmlns="" id="{F937811D-54A2-0289-EBF2-B0A7AB29B921}"/>
              </a:ext>
            </a:extLst>
          </p:cNvPr>
          <p:cNvSpPr txBox="1">
            <a:spLocks/>
          </p:cNvSpPr>
          <p:nvPr/>
        </p:nvSpPr>
        <p:spPr>
          <a:xfrm>
            <a:off x="2363639" y="364218"/>
            <a:ext cx="9324160" cy="11255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ΕΚΣΥΓΧΡΟΝΙΣΜΟΣ ΜΙΚΡΗΣ ΕΠΙΧΕΙΡΗΜΑΤΙΚΟΤΗΤΑΣ ΔΥΤΙΚΗΣ ΕΛΛΑΔΑΣ 2025</a:t>
            </a:r>
          </a:p>
        </p:txBody>
      </p:sp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xmlns="" id="{F394B709-A87B-72C1-6BAD-4B9E40DFA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6336226"/>
              </p:ext>
            </p:extLst>
          </p:nvPr>
        </p:nvGraphicFramePr>
        <p:xfrm>
          <a:off x="1180628" y="1043076"/>
          <a:ext cx="9830744" cy="4184530"/>
        </p:xfrm>
        <a:graphic>
          <a:graphicData uri="http://schemas.openxmlformats.org/drawingml/2006/table">
            <a:tbl>
              <a:tblPr firstRow="1">
                <a:tableStyleId>{BDBED569-4797-4DF1-A0F4-6AAB3CD982D8}</a:tableStyleId>
              </a:tblPr>
              <a:tblGrid>
                <a:gridCol w="9830744">
                  <a:extLst>
                    <a:ext uri="{9D8B030D-6E8A-4147-A177-3AD203B41FA5}">
                      <a16:colId xmlns:a16="http://schemas.microsoft.com/office/drawing/2014/main" xmlns="" val="2983225910"/>
                    </a:ext>
                  </a:extLst>
                </a:gridCol>
              </a:tblGrid>
              <a:tr h="96918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1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Βασικά σημεία</a:t>
                      </a: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6931205"/>
                  </a:ext>
                </a:extLst>
              </a:tr>
              <a:tr h="643070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	Ελάχιστο ποσό</a:t>
                      </a:r>
                      <a:r>
                        <a:rPr lang="en-US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Υλοποίησης ολοκλήρωσης: το κάτω όριο της πρόσκλησης</a:t>
                      </a: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1593264063"/>
                  </a:ext>
                </a:extLst>
              </a:tr>
              <a:tr h="643070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	Επιλέξιμες οι δαπάνες από την ημερομηνία δημοσίευσης της πρόσκλησης</a:t>
                      </a:r>
                      <a:r>
                        <a:rPr lang="en-US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18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18/12/2025</a:t>
                      </a:r>
                      <a:endParaRPr lang="el-GR" sz="1800" b="1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2590826404"/>
                  </a:ext>
                </a:extLst>
              </a:tr>
              <a:tr h="643070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	Δυνατότητα υποβολής </a:t>
                      </a:r>
                      <a:r>
                        <a:rPr lang="el-GR" sz="16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ΜΟΝΟ</a:t>
                      </a: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 μίας πρότασης </a:t>
                      </a:r>
                      <a:r>
                        <a:rPr lang="el-GR" sz="16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ανά ΑΦΜ </a:t>
                      </a: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σε οποιαδήποτε Υποδράση</a:t>
                      </a: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3366030965"/>
                  </a:ext>
                </a:extLst>
              </a:tr>
              <a:tr h="643070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	Μέγιστη διάρκεια υλοποίησης </a:t>
                      </a:r>
                      <a:r>
                        <a:rPr lang="el-GR" sz="16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24 μήνες</a:t>
                      </a: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4102551572"/>
                  </a:ext>
                </a:extLst>
              </a:tr>
              <a:tr h="643070">
                <a:tc>
                  <a:txBody>
                    <a:bodyPr/>
                    <a:lstStyle/>
                    <a:p>
                      <a:pPr marL="742950" marR="0" lvl="1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	Καθεστώς πρόσκλησης: </a:t>
                      </a:r>
                      <a:r>
                        <a:rPr lang="en-US" sz="16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De Minimis</a:t>
                      </a:r>
                      <a:endParaRPr lang="el-GR" sz="1600" b="1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3074667559"/>
                  </a:ext>
                </a:extLst>
              </a:tr>
            </a:tbl>
          </a:graphicData>
        </a:graphic>
      </p:graphicFrame>
      <p:pic>
        <p:nvPicPr>
          <p:cNvPr id="4" name="Εικόνα 3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EC8345E2-60BA-1725-83BC-909B29DB9E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248770" y="298990"/>
            <a:ext cx="2543247" cy="585379"/>
          </a:xfrm>
          <a:prstGeom prst="rect">
            <a:avLst/>
          </a:prstGeom>
        </p:spPr>
      </p:pic>
      <p:grpSp>
        <p:nvGrpSpPr>
          <p:cNvPr id="3" name="Ομάδα 2">
            <a:extLst>
              <a:ext uri="{FF2B5EF4-FFF2-40B4-BE49-F238E27FC236}">
                <a16:creationId xmlns:a16="http://schemas.microsoft.com/office/drawing/2014/main" xmlns="" id="{2227FEA3-6068-B4D6-78B5-A2F661A797DD}"/>
              </a:ext>
            </a:extLst>
          </p:cNvPr>
          <p:cNvGrpSpPr/>
          <p:nvPr/>
        </p:nvGrpSpPr>
        <p:grpSpPr>
          <a:xfrm>
            <a:off x="7873056" y="5578680"/>
            <a:ext cx="3874332" cy="1673851"/>
            <a:chOff x="7873056" y="5578680"/>
            <a:chExt cx="3874332" cy="1673851"/>
          </a:xfrm>
        </p:grpSpPr>
        <p:pic>
          <p:nvPicPr>
            <p:cNvPr id="6" name="Εικόνα 5">
              <a:extLst>
                <a:ext uri="{FF2B5EF4-FFF2-40B4-BE49-F238E27FC236}">
                  <a16:creationId xmlns:a16="http://schemas.microsoft.com/office/drawing/2014/main" xmlns="" id="{AA98C76D-E03B-7A3C-64D6-06D0B67C62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xmlns="" id="{B9ECEE0E-D22E-235B-942A-9FA819C1D4F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8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6CAC2D4E-E2BD-1D05-39E4-633EA9B6A15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2D82C028-9C06-96B1-6DCE-823D99BB7790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812744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44A3E8A-9931-FB89-C71B-F80DE0654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2">
            <a:extLst>
              <a:ext uri="{FF2B5EF4-FFF2-40B4-BE49-F238E27FC236}">
                <a16:creationId xmlns:a16="http://schemas.microsoft.com/office/drawing/2014/main" xmlns="" id="{D8D50FA4-5502-640F-2733-A0E4A8E9B175}"/>
              </a:ext>
            </a:extLst>
          </p:cNvPr>
          <p:cNvSpPr txBox="1">
            <a:spLocks/>
          </p:cNvSpPr>
          <p:nvPr/>
        </p:nvSpPr>
        <p:spPr>
          <a:xfrm>
            <a:off x="2363639" y="364218"/>
            <a:ext cx="9324160" cy="11255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ΕΚΣΥΓΧΡΟΝΙΣΜΟΣ ΜΙΚΡΗΣ ΕΠΙΧΕΙΡΗΜΑΤΙΚΟΤΗΤΑΣ ΔΥΤΙΚΗΣ ΕΛΛΑΔΑΣ 2025</a:t>
            </a:r>
          </a:p>
        </p:txBody>
      </p:sp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xmlns="" id="{BF9675D5-705A-E356-F442-1F20B52851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99634130"/>
              </p:ext>
            </p:extLst>
          </p:nvPr>
        </p:nvGraphicFramePr>
        <p:xfrm>
          <a:off x="633403" y="987365"/>
          <a:ext cx="10925193" cy="4804061"/>
        </p:xfrm>
        <a:graphic>
          <a:graphicData uri="http://schemas.openxmlformats.org/drawingml/2006/table">
            <a:tbl>
              <a:tblPr firstRow="1">
                <a:tableStyleId>{BDBED569-4797-4DF1-A0F4-6AAB3CD982D8}</a:tableStyleId>
              </a:tblPr>
              <a:tblGrid>
                <a:gridCol w="1184715">
                  <a:extLst>
                    <a:ext uri="{9D8B030D-6E8A-4147-A177-3AD203B41FA5}">
                      <a16:colId xmlns:a16="http://schemas.microsoft.com/office/drawing/2014/main" xmlns="" val="2983225910"/>
                    </a:ext>
                  </a:extLst>
                </a:gridCol>
                <a:gridCol w="4663473">
                  <a:extLst>
                    <a:ext uri="{9D8B030D-6E8A-4147-A177-3AD203B41FA5}">
                      <a16:colId xmlns:a16="http://schemas.microsoft.com/office/drawing/2014/main" xmlns="" val="353290776"/>
                    </a:ext>
                  </a:extLst>
                </a:gridCol>
                <a:gridCol w="1707973">
                  <a:extLst>
                    <a:ext uri="{9D8B030D-6E8A-4147-A177-3AD203B41FA5}">
                      <a16:colId xmlns:a16="http://schemas.microsoft.com/office/drawing/2014/main" xmlns="" val="3706371049"/>
                    </a:ext>
                  </a:extLst>
                </a:gridCol>
                <a:gridCol w="1706168">
                  <a:extLst>
                    <a:ext uri="{9D8B030D-6E8A-4147-A177-3AD203B41FA5}">
                      <a16:colId xmlns:a16="http://schemas.microsoft.com/office/drawing/2014/main" xmlns="" val="4096095903"/>
                    </a:ext>
                  </a:extLst>
                </a:gridCol>
                <a:gridCol w="1662864">
                  <a:extLst>
                    <a:ext uri="{9D8B030D-6E8A-4147-A177-3AD203B41FA5}">
                      <a16:colId xmlns:a16="http://schemas.microsoft.com/office/drawing/2014/main" xmlns="" val="4229890354"/>
                    </a:ext>
                  </a:extLst>
                </a:gridCol>
              </a:tblGrid>
              <a:tr h="1011111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1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Κωδικός</a:t>
                      </a: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Βαθμολογούμενα </a:t>
                      </a:r>
                    </a:p>
                    <a:p>
                      <a:pPr algn="ctr" fontAlgn="ctr"/>
                      <a:r>
                        <a:rPr lang="el-GR" sz="200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Κριτήρια Αξιολόγησης</a:t>
                      </a:r>
                    </a:p>
                    <a:p>
                      <a:pPr algn="ctr" fontAlgn="ctr"/>
                      <a:r>
                        <a:rPr lang="el-GR" sz="120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(Στρογγυλοποίηση σε ακέραια τιμή)</a:t>
                      </a: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Κατηγορία Α</a:t>
                      </a:r>
                    </a:p>
                    <a:p>
                      <a:pPr algn="ctr" fontAlgn="ctr"/>
                      <a:r>
                        <a:rPr lang="el-GR" sz="2000" b="1" i="1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Βαρύτητα</a:t>
                      </a: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Κατηγορία Β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Βαρύτητα</a:t>
                      </a: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Κατηγορία Γ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Βαρύτητα</a:t>
                      </a: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6931205"/>
                  </a:ext>
                </a:extLst>
              </a:tr>
              <a:tr h="44709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Β1</a:t>
                      </a: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ΚΕΡΔΟΦΟΡΙΑ ΕΠΙΧΕΙΡΗΣΗΣ ΣΕ ΒΑΘΟΣ 3ΕΤΙΑΣ</a:t>
                      </a:r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	</a:t>
                      </a:r>
                      <a:endParaRPr lang="en-US" sz="12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5355536"/>
                  </a:ext>
                </a:extLst>
              </a:tr>
              <a:tr h="74620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Β2</a:t>
                      </a:r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l-GR" sz="12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Αριθμός ΕΜΕ την προηγούμενη κλεισμένη &amp; εκκαθαρισμένη πλήρη χρήση</a:t>
                      </a:r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	</a:t>
                      </a:r>
                      <a:endParaRPr lang="en-US" sz="12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679255"/>
                  </a:ext>
                </a:extLst>
              </a:tr>
              <a:tr h="5939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B3</a:t>
                      </a:r>
                      <a:endParaRPr lang="el-GR" sz="12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Έτη λειτουργίας επιχείρησης (πλήρεις κλεισμένες χρήσεις)</a:t>
                      </a:r>
                      <a:endParaRPr lang="en-US" sz="1200" b="1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fontAlgn="ctr"/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(ΜΑΧ 10 ΕΤΗ,: 100  ΜΙΝ 1 ΕΤΟΣ: 10)</a:t>
                      </a: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6268315"/>
                  </a:ext>
                </a:extLst>
              </a:tr>
              <a:tr h="6127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B4A</a:t>
                      </a:r>
                      <a:endParaRPr lang="el-GR" sz="12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ΒΙΩΣΙΜΟΤΗΤΑ ΕΠΕΝΔΥΣΗΣ	</a:t>
                      </a:r>
                      <a:endParaRPr lang="en-US" sz="1200" b="1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45%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45%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45%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18588237"/>
                  </a:ext>
                </a:extLst>
              </a:tr>
              <a:tr h="47291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Β5</a:t>
                      </a: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ΕΠΙΠΕΔΟ ΜΕΤΑΠΤΥΧΙΑΚΩΝ ΣΠΟΥΔΩΝ	</a:t>
                      </a:r>
                    </a:p>
                    <a:p>
                      <a:pPr algn="l" fontAlgn="ctr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PhD: </a:t>
                      </a:r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, MSc: </a:t>
                      </a:r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l-GR" sz="12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74315427"/>
                  </a:ext>
                </a:extLst>
              </a:tr>
              <a:tr h="472916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Β6</a:t>
                      </a: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ΣΥΜΒΑΤΟΤΗΤΑ ΕΠΕΝΔΥΤΙΚΟΥ ΣΧΕΔΙΟΥ ΜΕ ΠΣΕΕ</a:t>
                      </a:r>
                      <a:endParaRPr lang="en-US" sz="12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  <a:p>
                      <a:pPr algn="l" fontAlgn="ctr"/>
                      <a:r>
                        <a:rPr lang="el-GR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ΣΥΜΒΑΤΗ: 100, ΜΗ ΣΥΜΒΑΤΗ: 0</a:t>
                      </a: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4700569"/>
                  </a:ext>
                </a:extLst>
              </a:tr>
              <a:tr h="447098">
                <a:tc gridSpan="2">
                  <a:txBody>
                    <a:bodyPr/>
                    <a:lstStyle/>
                    <a:p>
                      <a:pPr lvl="0" algn="r" fontAlgn="ctr"/>
                      <a:r>
                        <a:rPr lang="el-GR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Ελάχιστη Βάση Επιλεξιμότητας</a:t>
                      </a:r>
                    </a:p>
                  </a:txBody>
                  <a:tcPr marL="9203" marR="9203" marT="9203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12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30 Βαθμοί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30 Βαθμοί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35 Βαθμοί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23430205"/>
                  </a:ext>
                </a:extLst>
              </a:tr>
            </a:tbl>
          </a:graphicData>
        </a:graphic>
      </p:graphicFrame>
      <p:pic>
        <p:nvPicPr>
          <p:cNvPr id="3" name="Εικόνα 2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6FC9035D-622E-4E4C-4162-18A47C2F84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248770" y="298990"/>
            <a:ext cx="2543247" cy="585379"/>
          </a:xfrm>
          <a:prstGeom prst="rect">
            <a:avLst/>
          </a:prstGeom>
        </p:spPr>
      </p:pic>
      <p:grpSp>
        <p:nvGrpSpPr>
          <p:cNvPr id="4" name="Ομάδα 3">
            <a:extLst>
              <a:ext uri="{FF2B5EF4-FFF2-40B4-BE49-F238E27FC236}">
                <a16:creationId xmlns:a16="http://schemas.microsoft.com/office/drawing/2014/main" xmlns="" id="{0C13405F-FB55-0345-1C24-7C05FECA4BA0}"/>
              </a:ext>
            </a:extLst>
          </p:cNvPr>
          <p:cNvGrpSpPr/>
          <p:nvPr/>
        </p:nvGrpSpPr>
        <p:grpSpPr>
          <a:xfrm>
            <a:off x="7873056" y="5578680"/>
            <a:ext cx="3874332" cy="1673851"/>
            <a:chOff x="7873056" y="5578680"/>
            <a:chExt cx="3874332" cy="1673851"/>
          </a:xfrm>
        </p:grpSpPr>
        <p:pic>
          <p:nvPicPr>
            <p:cNvPr id="6" name="Εικόνα 5">
              <a:extLst>
                <a:ext uri="{FF2B5EF4-FFF2-40B4-BE49-F238E27FC236}">
                  <a16:creationId xmlns:a16="http://schemas.microsoft.com/office/drawing/2014/main" xmlns="" id="{547323BE-C153-38E1-3C77-6EA02737B1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xmlns="" id="{909AA2F3-5B81-CEAB-E5E7-4DA13782377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8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70C5868A-61B3-7DC2-8FA0-0F5598CDC9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6386279A-703B-2977-7218-EBF55EA37BEB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4085271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DFA6FFF-A791-E6C9-EF71-ECC28D17F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xmlns="" id="{C21E2D22-C587-9575-48AA-DFCEDEE4C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22986387"/>
              </p:ext>
            </p:extLst>
          </p:nvPr>
        </p:nvGraphicFramePr>
        <p:xfrm>
          <a:off x="1281238" y="949597"/>
          <a:ext cx="9812331" cy="5098270"/>
        </p:xfrm>
        <a:graphic>
          <a:graphicData uri="http://schemas.openxmlformats.org/drawingml/2006/table">
            <a:tbl>
              <a:tblPr firstRow="1">
                <a:tableStyleId>{BDBED569-4797-4DF1-A0F4-6AAB3CD982D8}</a:tableStyleId>
              </a:tblPr>
              <a:tblGrid>
                <a:gridCol w="4697874">
                  <a:extLst>
                    <a:ext uri="{9D8B030D-6E8A-4147-A177-3AD203B41FA5}">
                      <a16:colId xmlns:a16="http://schemas.microsoft.com/office/drawing/2014/main" xmlns="" val="353290776"/>
                    </a:ext>
                  </a:extLst>
                </a:gridCol>
                <a:gridCol w="1720573">
                  <a:extLst>
                    <a:ext uri="{9D8B030D-6E8A-4147-A177-3AD203B41FA5}">
                      <a16:colId xmlns:a16="http://schemas.microsoft.com/office/drawing/2014/main" xmlns="" val="3706371049"/>
                    </a:ext>
                  </a:extLst>
                </a:gridCol>
                <a:gridCol w="1718754">
                  <a:extLst>
                    <a:ext uri="{9D8B030D-6E8A-4147-A177-3AD203B41FA5}">
                      <a16:colId xmlns:a16="http://schemas.microsoft.com/office/drawing/2014/main" xmlns="" val="4096095903"/>
                    </a:ext>
                  </a:extLst>
                </a:gridCol>
                <a:gridCol w="1675130">
                  <a:extLst>
                    <a:ext uri="{9D8B030D-6E8A-4147-A177-3AD203B41FA5}">
                      <a16:colId xmlns:a16="http://schemas.microsoft.com/office/drawing/2014/main" xmlns="" val="4229890354"/>
                    </a:ext>
                  </a:extLst>
                </a:gridCol>
              </a:tblGrid>
              <a:tr h="120078">
                <a:tc>
                  <a:txBody>
                    <a:bodyPr/>
                    <a:lstStyle/>
                    <a:p>
                      <a:pPr algn="ctr" fontAlgn="ctr"/>
                      <a:endParaRPr lang="el-GR" sz="2000" b="1" i="1" u="none" strike="noStrike" dirty="0">
                        <a:solidFill>
                          <a:schemeClr val="bg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l-GR" sz="2000" b="1" i="1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Άνω Όρια</a:t>
                      </a: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2000" b="1" i="1" u="none" strike="noStrike" dirty="0">
                        <a:solidFill>
                          <a:schemeClr val="bg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2000" b="1" i="1" u="none" strike="noStrike" dirty="0">
                        <a:solidFill>
                          <a:schemeClr val="bg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97851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i="1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Κατηγορίες Δαπανών</a:t>
                      </a: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Κατηγορία Α</a:t>
                      </a:r>
                      <a:endParaRPr lang="el-GR" sz="2000" b="1" i="1" u="none" strike="noStrike" dirty="0">
                        <a:solidFill>
                          <a:schemeClr val="bg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Κατηγορία Β</a:t>
                      </a:r>
                      <a:endParaRPr lang="el-GR" sz="2000" b="1" i="1" u="none" strike="noStrike" dirty="0">
                        <a:solidFill>
                          <a:schemeClr val="bg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Κατηγορία Γ</a:t>
                      </a:r>
                      <a:endParaRPr lang="el-GR" sz="2000" b="1" i="1" u="none" strike="noStrike" dirty="0">
                        <a:solidFill>
                          <a:schemeClr val="bg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>
                    <a:solidFill>
                      <a:srgbClr val="0FBC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6931205"/>
                  </a:ext>
                </a:extLst>
              </a:tr>
              <a:tr h="354492">
                <a:tc>
                  <a:txBody>
                    <a:bodyPr/>
                    <a:lstStyle/>
                    <a:p>
                      <a:pPr marL="285750" indent="-285750" algn="l" fontAlgn="ctr">
                        <a:buFontTx/>
                        <a:buBlip>
                          <a:blip r:embed="rId2"/>
                        </a:buBlip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Αναβάθμιση </a:t>
                      </a:r>
                      <a:r>
                        <a:rPr lang="el-GR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Κτηριακών</a:t>
                      </a: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 Εγκαταστάσεων</a:t>
                      </a: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Έως 100%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100%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100%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3325355536"/>
                  </a:ext>
                </a:extLst>
              </a:tr>
              <a:tr h="354492">
                <a:tc>
                  <a:txBody>
                    <a:bodyPr/>
                    <a:lstStyle/>
                    <a:p>
                      <a:pPr marL="285750" indent="-285750" algn="l" fontAlgn="ctr">
                        <a:buFontTx/>
                        <a:buBlip>
                          <a:blip r:embed="rId2"/>
                        </a:buBlip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Βελτίωση </a:t>
                      </a:r>
                      <a:r>
                        <a:rPr lang="el-GR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προσβασιμότητας</a:t>
                      </a: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Έως 100%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100%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100%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1657846609"/>
                  </a:ext>
                </a:extLst>
              </a:tr>
              <a:tr h="354492">
                <a:tc>
                  <a:txBody>
                    <a:bodyPr/>
                    <a:lstStyle/>
                    <a:p>
                      <a:pPr marL="285750" indent="-285750" algn="l" fontAlgn="ctr">
                        <a:buFontTx/>
                        <a:buBlip>
                          <a:blip r:embed="rId2"/>
                        </a:buBlip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Βασικός &amp; Βοηθητικός Εξοπλισμός*</a:t>
                      </a: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Έως 100%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100%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100%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456931325"/>
                  </a:ext>
                </a:extLst>
              </a:tr>
              <a:tr h="354492">
                <a:tc>
                  <a:txBody>
                    <a:bodyPr/>
                    <a:lstStyle/>
                    <a:p>
                      <a:pPr marL="285750" indent="-285750" algn="l" fontAlgn="ctr">
                        <a:buFontTx/>
                        <a:buBlip>
                          <a:blip r:embed="rId2"/>
                        </a:buBlip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Μεταφορικά μέσα </a:t>
                      </a:r>
                      <a:r>
                        <a:rPr lang="el-GR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εντός</a:t>
                      </a: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 Επιχείρησης</a:t>
                      </a: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100%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100%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3963463466"/>
                  </a:ext>
                </a:extLst>
              </a:tr>
              <a:tr h="35449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Μεταφορικά μέσα </a:t>
                      </a:r>
                      <a:r>
                        <a:rPr lang="el-GR" sz="1600" b="1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εκτός</a:t>
                      </a: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 Επιχείρησης</a:t>
                      </a: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100%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2758820485"/>
                  </a:ext>
                </a:extLst>
              </a:tr>
              <a:tr h="354492">
                <a:tc>
                  <a:txBody>
                    <a:bodyPr/>
                    <a:lstStyle/>
                    <a:p>
                      <a:pPr marL="285750" indent="-285750" algn="l" fontAlgn="ctr">
                        <a:buFontTx/>
                        <a:buBlip>
                          <a:blip r:embed="rId2"/>
                        </a:buBlip>
                      </a:pPr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Λογισμικά (και </a:t>
                      </a:r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SaaS)</a:t>
                      </a:r>
                      <a:endParaRPr lang="el-GR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cs typeface="Times New Roman" panose="02020603050405020304" pitchFamily="18" charset="0"/>
                        </a:rPr>
                        <a:t>Έως 100%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100%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100%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03" marR="9203" marT="9203" marB="0" anchor="ctr"/>
                </a:tc>
                <a:extLst>
                  <a:ext uri="{0D108BD9-81ED-4DB2-BD59-A6C34878D82A}">
                    <a16:rowId xmlns:a16="http://schemas.microsoft.com/office/drawing/2014/main" xmlns="" val="528319472"/>
                  </a:ext>
                </a:extLst>
              </a:tr>
              <a:tr h="354492">
                <a:tc>
                  <a:txBody>
                    <a:bodyPr/>
                    <a:lstStyle/>
                    <a:p>
                      <a:pPr marL="285750" indent="-285750" algn="l" defTabSz="914400" rtl="0" eaLnBrk="1" fontAlgn="ctr" latinLnBrk="0" hangingPunct="1">
                        <a:buFontTx/>
                        <a:buBlip>
                          <a:blip r:embed="rId2"/>
                        </a:buBlip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Πιστοποιήσεις</a:t>
                      </a:r>
                      <a:r>
                        <a:rPr lang="en-US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 (ISO </a:t>
                      </a:r>
                      <a:r>
                        <a:rPr lang="el-GR" sz="16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κλπ</a:t>
                      </a: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</a:t>
                      </a:r>
                      <a:r>
                        <a:rPr lang="en-US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ή 1.500€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15%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ή 1.500€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15%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ή 1.500€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590135431"/>
                  </a:ext>
                </a:extLst>
              </a:tr>
              <a:tr h="354492">
                <a:tc>
                  <a:txBody>
                    <a:bodyPr/>
                    <a:lstStyle/>
                    <a:p>
                      <a:pPr marL="285750" indent="-285750" algn="l" defTabSz="914400" rtl="0" eaLnBrk="1" fontAlgn="ctr" latinLnBrk="0" hangingPunct="1">
                        <a:buFontTx/>
                        <a:buBlip>
                          <a:blip r:embed="rId2"/>
                        </a:buBlip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Σχεδιασμός Προϊόντων/Υπηρεσιών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20%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ή  5.000€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20%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ή  5.000€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20%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ή  5.000€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6910271"/>
                  </a:ext>
                </a:extLst>
              </a:tr>
              <a:tr h="35449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Εταιρική Ταυτότητα, </a:t>
                      </a:r>
                      <a:r>
                        <a:rPr lang="en-US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Business Plan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20%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ή  5.000€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20%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ή  5.000€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20%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ή  5.000€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84683256"/>
                  </a:ext>
                </a:extLst>
              </a:tr>
              <a:tr h="35449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Μελέτες Σκοπιμότητας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1" u="none" strike="noStrike" kern="1200" noProof="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20%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ή  2.500€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Έως 20%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ή  2.500€</a:t>
                      </a:r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052934855"/>
                  </a:ext>
                </a:extLst>
              </a:tr>
              <a:tr h="354492">
                <a:tc>
                  <a:txBody>
                    <a:bodyPr/>
                    <a:lstStyle/>
                    <a:p>
                      <a:pPr marL="285750" indent="-285750" algn="l" defTabSz="914400" rtl="0" eaLnBrk="1" fontAlgn="ctr" latinLnBrk="0" hangingPunct="1">
                        <a:buFontTx/>
                        <a:buBlip>
                          <a:blip r:embed="rId2"/>
                        </a:buBlip>
                      </a:pPr>
                      <a:r>
                        <a:rPr lang="el-GR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Times New Roman" panose="02020603050405020304" pitchFamily="18" charset="0"/>
                        </a:rPr>
                        <a:t>7% των  άμεσων δαπανών (έμμεσες δαπάνες)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68046732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FAD7480-AD88-C58C-2FFA-D71D1EE4BBFC}"/>
              </a:ext>
            </a:extLst>
          </p:cNvPr>
          <p:cNvSpPr txBox="1"/>
          <p:nvPr/>
        </p:nvSpPr>
        <p:spPr>
          <a:xfrm>
            <a:off x="1281239" y="6186005"/>
            <a:ext cx="60945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i="1" dirty="0">
                <a:latin typeface="Bahnschrift" panose="020B0502040204020203" pitchFamily="34" charset="0"/>
                <a:cs typeface="Times New Roman" panose="02020603050405020304" pitchFamily="18" charset="0"/>
              </a:rPr>
              <a:t>* Μη Επιλέξιμες οι δαπάνες αυτοπαραγωγής ενέργειας</a:t>
            </a:r>
            <a:endParaRPr lang="el-GR" sz="1400" dirty="0"/>
          </a:p>
        </p:txBody>
      </p:sp>
      <p:pic>
        <p:nvPicPr>
          <p:cNvPr id="3" name="Εικόνα 2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996A8CC8-1576-DA6A-CFEB-ACF2A54403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248770" y="298990"/>
            <a:ext cx="2543247" cy="585379"/>
          </a:xfrm>
          <a:prstGeom prst="rect">
            <a:avLst/>
          </a:prstGeom>
        </p:spPr>
      </p:pic>
      <p:sp>
        <p:nvSpPr>
          <p:cNvPr id="6" name="Θέση κειμένου 2">
            <a:extLst>
              <a:ext uri="{FF2B5EF4-FFF2-40B4-BE49-F238E27FC236}">
                <a16:creationId xmlns:a16="http://schemas.microsoft.com/office/drawing/2014/main" xmlns="" id="{02D9A3D3-8A31-402F-AA25-2A80E5370C64}"/>
              </a:ext>
            </a:extLst>
          </p:cNvPr>
          <p:cNvSpPr txBox="1">
            <a:spLocks/>
          </p:cNvSpPr>
          <p:nvPr/>
        </p:nvSpPr>
        <p:spPr>
          <a:xfrm>
            <a:off x="2363639" y="364218"/>
            <a:ext cx="9324160" cy="52015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ΕΚΣΥΓΧΡΟΝΙΣΜΟΣ ΜΙΚΡΗΣ ΕΠΙΧΕΙΡΗΜΑΤΙΚΟΤΗΤΑΣ ΔΥΤΙΚΗΣ ΕΛΛΑΔΑΣ 2025</a:t>
            </a:r>
          </a:p>
        </p:txBody>
      </p:sp>
      <p:grpSp>
        <p:nvGrpSpPr>
          <p:cNvPr id="7" name="Ομάδα 6">
            <a:extLst>
              <a:ext uri="{FF2B5EF4-FFF2-40B4-BE49-F238E27FC236}">
                <a16:creationId xmlns:a16="http://schemas.microsoft.com/office/drawing/2014/main" xmlns="" id="{B8CCDD10-FE15-E15E-4AE8-0322E967401D}"/>
              </a:ext>
            </a:extLst>
          </p:cNvPr>
          <p:cNvGrpSpPr/>
          <p:nvPr/>
        </p:nvGrpSpPr>
        <p:grpSpPr>
          <a:xfrm>
            <a:off x="7873056" y="5578680"/>
            <a:ext cx="3874332" cy="1673851"/>
            <a:chOff x="7873056" y="5578680"/>
            <a:chExt cx="3874332" cy="1673851"/>
          </a:xfrm>
        </p:grpSpPr>
        <p:pic>
          <p:nvPicPr>
            <p:cNvPr id="8" name="Εικόνα 7">
              <a:extLst>
                <a:ext uri="{FF2B5EF4-FFF2-40B4-BE49-F238E27FC236}">
                  <a16:creationId xmlns:a16="http://schemas.microsoft.com/office/drawing/2014/main" xmlns="" id="{D1F0FD58-E4F6-C9C9-C784-2D5E91DB5F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9" name="Picture 6">
              <a:extLst>
                <a:ext uri="{FF2B5EF4-FFF2-40B4-BE49-F238E27FC236}">
                  <a16:creationId xmlns:a16="http://schemas.microsoft.com/office/drawing/2014/main" xmlns="" id="{99D0877E-0D90-FFF9-3F8F-EE6AD8093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10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820A5A39-6ECE-1770-CF6E-1F8756C568F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D6F21DF0-8F40-55DF-E257-F7F8C7C83336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993353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560CB42-96FD-7B1E-8FB6-2B79540B8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510" y="1453896"/>
            <a:ext cx="11007306" cy="4242816"/>
          </a:xfrm>
        </p:spPr>
        <p:txBody>
          <a:bodyPr>
            <a:normAutofit fontScale="90000"/>
          </a:bodyPr>
          <a:lstStyle/>
          <a:p>
            <a:r>
              <a:rPr lang="el-GR" dirty="0"/>
              <a:t/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sz="4900" b="1" dirty="0"/>
              <a:t>ΔΙΑΧΕΙΡΙΣΤΙΚΗ ΕΥΡΩΠΑΪΚΩΝ ΠΡΟΓΡΑΜΜΑΤΩΝ </a:t>
            </a:r>
            <a:br>
              <a:rPr lang="el-GR" sz="4900" b="1" dirty="0"/>
            </a:br>
            <a:r>
              <a:rPr lang="el-GR" sz="4900" b="1" dirty="0"/>
              <a:t>(</a:t>
            </a:r>
            <a:r>
              <a:rPr lang="el-GR" b="1" dirty="0"/>
              <a:t>ΕΦΕΠΑΕ)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sz="3100" b="1" dirty="0"/>
              <a:t>Μαιζώνος 122 &amp; Γούναρη, 26222, Πάτρα</a:t>
            </a:r>
            <a:r>
              <a:rPr lang="en-US" dirty="0"/>
              <a:t/>
            </a:r>
            <a:br>
              <a:rPr lang="en-US" dirty="0"/>
            </a:br>
            <a:r>
              <a:rPr lang="el-GR" sz="2700" b="1" dirty="0" err="1"/>
              <a:t>τηλ</a:t>
            </a:r>
            <a:r>
              <a:rPr lang="el-GR" sz="2700" b="1" dirty="0"/>
              <a:t>: 2610622711, </a:t>
            </a:r>
            <a:br>
              <a:rPr lang="el-GR" sz="2700" b="1" dirty="0"/>
            </a:br>
            <a:r>
              <a:rPr lang="el-GR" sz="2700" b="1" dirty="0"/>
              <a:t>email: efd@diaxeiristiki.gr και </a:t>
            </a:r>
            <a:r>
              <a:rPr lang="el-GR" sz="2700" b="1" dirty="0" err="1"/>
              <a:t>pep@diaxeiristiki.g</a:t>
            </a:r>
            <a:r>
              <a:rPr lang="en-US" sz="2700" b="1" dirty="0"/>
              <a:t>r</a:t>
            </a:r>
            <a:r>
              <a:rPr lang="el-GR" sz="2700" dirty="0"/>
              <a:t/>
            </a:r>
            <a:br>
              <a:rPr lang="el-GR" sz="2700" dirty="0"/>
            </a:br>
            <a:endParaRPr lang="el-GR" dirty="0"/>
          </a:p>
        </p:txBody>
      </p:sp>
      <p:pic>
        <p:nvPicPr>
          <p:cNvPr id="4" name="Εικόνα 3" descr="Εικόνα που περιέχει γραφικά, γραμματοσειρά, γραφιστική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560AE150-CE01-9E9A-DEFC-17F7FC21A1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34" t="20783" r="5694" b="20702"/>
          <a:stretch>
            <a:fillRect/>
          </a:stretch>
        </p:blipFill>
        <p:spPr>
          <a:xfrm>
            <a:off x="248770" y="298990"/>
            <a:ext cx="2543247" cy="5853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23E4BDE-6AA4-3640-543A-12D6E5D1C229}"/>
              </a:ext>
            </a:extLst>
          </p:cNvPr>
          <p:cNvSpPr txBox="1"/>
          <p:nvPr/>
        </p:nvSpPr>
        <p:spPr>
          <a:xfrm>
            <a:off x="1012165" y="1364202"/>
            <a:ext cx="103603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400" dirty="0"/>
              <a:t>Φορέας Υλοποίησης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CCFE74D7-5DFF-F359-AAEA-0E5FD246CC5B}"/>
              </a:ext>
            </a:extLst>
          </p:cNvPr>
          <p:cNvSpPr txBox="1">
            <a:spLocks/>
          </p:cNvSpPr>
          <p:nvPr/>
        </p:nvSpPr>
        <p:spPr>
          <a:xfrm>
            <a:off x="2363639" y="364218"/>
            <a:ext cx="9324160" cy="52015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ΕΚΣΥΓΧΡΟΝΙΣΜΟΣ ΜΙΚΡΗΣ ΕΠΙΧΕΙΡΗΜΑΤΙΚΟΤΗΤΑΣ ΔΥΤΙΚΗΣ ΕΛΛΑΔΑΣ 2025</a:t>
            </a:r>
          </a:p>
        </p:txBody>
      </p:sp>
      <p:grpSp>
        <p:nvGrpSpPr>
          <p:cNvPr id="5" name="Ομάδα 4">
            <a:extLst>
              <a:ext uri="{FF2B5EF4-FFF2-40B4-BE49-F238E27FC236}">
                <a16:creationId xmlns:a16="http://schemas.microsoft.com/office/drawing/2014/main" xmlns="" id="{BD149D9D-14FC-0D3E-8643-F2165A8195C0}"/>
              </a:ext>
            </a:extLst>
          </p:cNvPr>
          <p:cNvGrpSpPr/>
          <p:nvPr/>
        </p:nvGrpSpPr>
        <p:grpSpPr>
          <a:xfrm>
            <a:off x="7873056" y="5578680"/>
            <a:ext cx="3874332" cy="1673851"/>
            <a:chOff x="7873056" y="5578680"/>
            <a:chExt cx="3874332" cy="1673851"/>
          </a:xfrm>
        </p:grpSpPr>
        <p:pic>
          <p:nvPicPr>
            <p:cNvPr id="6" name="Εικόνα 5">
              <a:extLst>
                <a:ext uri="{FF2B5EF4-FFF2-40B4-BE49-F238E27FC236}">
                  <a16:creationId xmlns:a16="http://schemas.microsoft.com/office/drawing/2014/main" xmlns="" id="{E9C74072-D7A9-A0DA-8DCC-AB18195585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3056" y="5578680"/>
              <a:ext cx="2108311" cy="167385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xmlns="" id="{2DA0EA6E-3A07-6062-C045-CA2378C18EB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33515" y="6162733"/>
              <a:ext cx="826747" cy="505747"/>
            </a:xfrm>
            <a:prstGeom prst="rect">
              <a:avLst/>
            </a:prstGeom>
          </p:spPr>
        </p:pic>
        <p:pic>
          <p:nvPicPr>
            <p:cNvPr id="9" name="Picture 4" descr="A blue flag with yellow stars&#10;&#10;Description automatically generated with low confidence">
              <a:extLst>
                <a:ext uri="{FF2B5EF4-FFF2-40B4-BE49-F238E27FC236}">
                  <a16:creationId xmlns:a16="http://schemas.microsoft.com/office/drawing/2014/main" xmlns="" id="{283DBF50-BE58-4AC2-AB88-6C2FF17525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0875945" y="6091092"/>
              <a:ext cx="871443" cy="579905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0798EEC2-3D36-DC0A-62DA-BA29BDF7B201}"/>
                </a:ext>
              </a:extLst>
            </p:cNvPr>
            <p:cNvSpPr txBox="1"/>
            <p:nvPr/>
          </p:nvSpPr>
          <p:spPr>
            <a:xfrm>
              <a:off x="9120451" y="6210209"/>
              <a:ext cx="703828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700" dirty="0">
                  <a:latin typeface="Century Gothic" panose="020B0502020202020204" pitchFamily="34" charset="0"/>
                </a:rPr>
                <a:t>ΠΕΡΙΦΕΡΕΙΑ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ΔΥΤΙΚΗΣ</a:t>
              </a:r>
            </a:p>
            <a:p>
              <a:r>
                <a:rPr lang="el-GR" sz="700" dirty="0">
                  <a:latin typeface="Century Gothic" panose="020B0502020202020204" pitchFamily="34" charset="0"/>
                </a:rPr>
                <a:t>ΕΛΛΑΔΑΣ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52308696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C97057708EA149A73DAAA2C5AE1369" ma:contentTypeVersion="12" ma:contentTypeDescription="Create a new document." ma:contentTypeScope="" ma:versionID="6873f9d75ce0175c5f2aa7b5b7748ca0">
  <xsd:schema xmlns:xsd="http://www.w3.org/2001/XMLSchema" xmlns:xs="http://www.w3.org/2001/XMLSchema" xmlns:p="http://schemas.microsoft.com/office/2006/metadata/properties" xmlns:ns3="b0246de4-8838-45cd-a8fb-49b708590cc9" xmlns:ns4="c72c285b-5ce0-44f3-83c1-1e2ee6ef1868" targetNamespace="http://schemas.microsoft.com/office/2006/metadata/properties" ma:root="true" ma:fieldsID="0d18f631f80c42ef11cf13eada0df8bb" ns3:_="" ns4:_="">
    <xsd:import namespace="b0246de4-8838-45cd-a8fb-49b708590cc9"/>
    <xsd:import namespace="c72c285b-5ce0-44f3-83c1-1e2ee6ef186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SearchPropertie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246de4-8838-45cd-a8fb-49b708590cc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2c285b-5ce0-44f3-83c1-1e2ee6ef18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72c285b-5ce0-44f3-83c1-1e2ee6ef1868" xsi:nil="true"/>
  </documentManagement>
</p:properties>
</file>

<file path=customXml/itemProps1.xml><?xml version="1.0" encoding="utf-8"?>
<ds:datastoreItem xmlns:ds="http://schemas.openxmlformats.org/officeDocument/2006/customXml" ds:itemID="{B8016D18-4A7C-43C6-B071-E9290BDEFC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246de4-8838-45cd-a8fb-49b708590cc9"/>
    <ds:schemaRef ds:uri="c72c285b-5ce0-44f3-83c1-1e2ee6ef18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F98045-7145-4C86-A17D-322A31526B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37597A-0C75-4691-88DC-A93506E7108F}">
  <ds:schemaRefs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c72c285b-5ce0-44f3-83c1-1e2ee6ef1868"/>
    <ds:schemaRef ds:uri="b0246de4-8838-45cd-a8fb-49b708590cc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2015</TotalTime>
  <Words>791</Words>
  <Application>Microsoft Office PowerPoint</Application>
  <PresentationFormat>Προσαρμογή</PresentationFormat>
  <Paragraphs>270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  ΔΙΑΧΕΙΡΙΣΤΙΚΗ ΕΥΡΩΠΑΪΚΩΝ ΠΡΟΓΡΑΜΜΑΤΩΝ  (ΕΦΕΠΑΕ)  Μαιζώνος 122 &amp; Γούναρη, 26222, Πάτρα τηλ: 2610622711,  email: efd@diaxeiristiki.gr και pep@diaxeiristiki.gr </vt:lpstr>
      <vt:lpstr>   </vt:lpstr>
      <vt:lpstr>Διαφάνεια 11</vt:lpstr>
      <vt:lpstr>Διαφάνεια 12</vt:lpstr>
      <vt:lpstr>Ευχαριστούμε Πολύ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Προγράμματος «Δυτική Ελλάδα 2021-2027»</dc:title>
  <dc:creator>at management</dc:creator>
  <cp:lastModifiedBy>fkalyvas</cp:lastModifiedBy>
  <cp:revision>91</cp:revision>
  <dcterms:created xsi:type="dcterms:W3CDTF">2022-09-21T12:24:41Z</dcterms:created>
  <dcterms:modified xsi:type="dcterms:W3CDTF">2026-01-20T12:01:48Z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0x010100DEC97057708EA149A73DAAA2C5AE1369</vt:lpwstr>
  </property>
</Properties>
</file>